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1176" r:id="rId2"/>
    <p:sldId id="2507" r:id="rId3"/>
    <p:sldId id="2504" r:id="rId4"/>
    <p:sldId id="2516" r:id="rId5"/>
    <p:sldId id="2506" r:id="rId6"/>
    <p:sldId id="2509" r:id="rId7"/>
    <p:sldId id="2517" r:id="rId8"/>
    <p:sldId id="2510" r:id="rId9"/>
    <p:sldId id="2511" r:id="rId10"/>
    <p:sldId id="2514" r:id="rId11"/>
    <p:sldId id="2512" r:id="rId12"/>
    <p:sldId id="2513" r:id="rId13"/>
    <p:sldId id="2505" r:id="rId14"/>
  </p:sldIdLst>
  <p:sldSz cx="12193588" cy="6858000"/>
  <p:notesSz cx="7010400" cy="9296400"/>
  <p:defaultTextStyle>
    <a:defPPr>
      <a:defRPr lang="zh-TW"/>
    </a:defPPr>
    <a:lvl1pPr marL="0" algn="l" defTabSz="60963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630" algn="l" defTabSz="60963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261" algn="l" defTabSz="60963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891" algn="l" defTabSz="60963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8522" algn="l" defTabSz="60963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8152" algn="l" defTabSz="60963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7783" algn="l" defTabSz="60963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7413" algn="l" defTabSz="60963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7044" algn="l" defTabSz="60963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1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01399435" initials="0" lastIdx="30" clrIdx="0"/>
  <p:cmAuthor id="1" name="pccw pccw" initials="" lastIdx="0" clrIdx="1"/>
  <p:cmAuthor id="2" name="01511864" initials="0" lastIdx="1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004288"/>
    <a:srgbClr val="083B7E"/>
    <a:srgbClr val="F8F8F8"/>
    <a:srgbClr val="AEE49A"/>
    <a:srgbClr val="CCFF99"/>
    <a:srgbClr val="CC0000"/>
    <a:srgbClr val="93A9C6"/>
    <a:srgbClr val="0070C0"/>
    <a:srgbClr val="FF7E79"/>
    <a:srgbClr val="752C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淺色樣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044" autoAdjust="0"/>
    <p:restoredTop sz="86397" autoAdjust="0"/>
  </p:normalViewPr>
  <p:slideViewPr>
    <p:cSldViewPr snapToGrid="0" snapToObjects="1">
      <p:cViewPr varScale="1">
        <p:scale>
          <a:sx n="128" d="100"/>
          <a:sy n="128" d="100"/>
        </p:scale>
        <p:origin x="576" y="176"/>
      </p:cViewPr>
      <p:guideLst>
        <p:guide orient="horz" pos="2160"/>
        <p:guide pos="384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1B69BAAE-EA86-451E-8D9B-AAA2A300BDE7}" type="datetimeFigureOut">
              <a:rPr lang="en-US" smtClean="0"/>
              <a:pPr/>
              <a:t>10/2/19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A648ECF7-1D04-4638-984D-3CB9041A358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1506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D7F3B9C9-AC31-624F-8839-210643AE7477}" type="datetimeFigureOut">
              <a:rPr kumimoji="1" lang="zh-TW" altLang="en-US" smtClean="0"/>
              <a:pPr/>
              <a:t>2019/10/2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97C7363B-95F9-EC40-8C9E-D9E0F449EF74}" type="slidenum">
              <a:rPr kumimoji="1" lang="zh-TW" altLang="en-US" smtClean="0"/>
              <a:pPr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927258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0963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30" algn="l" defTabSz="60963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261" algn="l" defTabSz="60963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891" algn="l" defTabSz="60963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522" algn="l" defTabSz="60963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8152" algn="l" defTabSz="60963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783" algn="l" defTabSz="60963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413" algn="l" defTabSz="60963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7044" algn="l" defTabSz="60963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C7363B-95F9-EC40-8C9E-D9E0F449EF74}" type="slidenum">
              <a:rPr kumimoji="1" lang="zh-TW" altLang="en-US" smtClean="0"/>
              <a:pPr/>
              <a:t>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438739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914519" y="2130426"/>
            <a:ext cx="10364550" cy="1470025"/>
          </a:xfrm>
          <a:prstGeom prst="rect">
            <a:avLst/>
          </a:prstGeom>
        </p:spPr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子標題 2"/>
          <p:cNvSpPr>
            <a:spLocks noGrp="1"/>
          </p:cNvSpPr>
          <p:nvPr>
            <p:ph type="subTitle" idx="1"/>
          </p:nvPr>
        </p:nvSpPr>
        <p:spPr>
          <a:xfrm>
            <a:off x="1829038" y="3886200"/>
            <a:ext cx="8535512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en-US" altLang="zh-TW"/>
              <a:t> </a:t>
            </a:r>
            <a:r>
              <a:rPr kumimoji="1" lang="zh-TW" altLang="en-US"/>
              <a:t>按一下以編輯母片子標題樣式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609679" y="6356351"/>
            <a:ext cx="2845171" cy="365125"/>
          </a:xfrm>
          <a:prstGeom prst="rect">
            <a:avLst/>
          </a:prstGeom>
        </p:spPr>
        <p:txBody>
          <a:bodyPr/>
          <a:lstStyle/>
          <a:p>
            <a:fld id="{96132EED-64FB-1149-A932-EB14EDD7C4B5}" type="datetimeFigureOut">
              <a:rPr kumimoji="1" lang="zh-TW" altLang="en-US" smtClean="0"/>
              <a:pPr/>
              <a:t>2019/10/2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4166143" y="6356351"/>
            <a:ext cx="3861303" cy="365125"/>
          </a:xfrm>
          <a:prstGeom prst="rect">
            <a:avLst/>
          </a:prstGeom>
        </p:spPr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8738738" y="6356351"/>
            <a:ext cx="2845171" cy="365125"/>
          </a:xfrm>
          <a:prstGeom prst="rect">
            <a:avLst/>
          </a:prstGeom>
        </p:spPr>
        <p:txBody>
          <a:bodyPr/>
          <a:lstStyle/>
          <a:p>
            <a:fld id="{29FEE092-6BB7-914B-96BA-F8E9AF2053A1}" type="slidenum">
              <a:rPr kumimoji="1" lang="zh-TW" altLang="en-US" smtClean="0"/>
              <a:pPr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640806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98160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45559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/>
          <p:cNvCxnSpPr/>
          <p:nvPr/>
        </p:nvCxnSpPr>
        <p:spPr>
          <a:xfrm>
            <a:off x="0" y="787400"/>
            <a:ext cx="12193588" cy="0"/>
          </a:xfrm>
          <a:prstGeom prst="line">
            <a:avLst/>
          </a:prstGeom>
          <a:ln w="63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2" descr="Z:\Documents\PCCW - 2016\Company Document\Common Logo\PCCW Solution Logo Eng\PCCW Solution Logo Eng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0262937" y="6477000"/>
            <a:ext cx="1816337" cy="294821"/>
          </a:xfrm>
          <a:prstGeom prst="rect">
            <a:avLst/>
          </a:prstGeom>
          <a:noFill/>
        </p:spPr>
      </p:pic>
      <p:sp>
        <p:nvSpPr>
          <p:cNvPr id="5" name="Slide Number Placeholder 5"/>
          <p:cNvSpPr txBox="1">
            <a:spLocks/>
          </p:cNvSpPr>
          <p:nvPr userDrawn="1"/>
        </p:nvSpPr>
        <p:spPr>
          <a:xfrm>
            <a:off x="143223" y="6424717"/>
            <a:ext cx="7080902" cy="304799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marL="0" algn="r" defTabSz="914400" rtl="0" eaLnBrk="1" latinLnBrk="0" hangingPunct="1">
              <a:defRPr sz="700" kern="1200">
                <a:solidFill>
                  <a:schemeClr val="accent2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3244823">
              <a:defRPr/>
            </a:pPr>
            <a:r>
              <a:rPr lang="en-US" sz="1333" b="0" kern="1200" dirty="0">
                <a:solidFill>
                  <a:srgbClr val="0070C0"/>
                </a:solidFill>
                <a:latin typeface="Century Gothic" panose="020B0502020202020204" pitchFamily="34" charset="0"/>
                <a:ea typeface="+mn-ea"/>
                <a:cs typeface="+mn-cs"/>
              </a:rPr>
              <a:t>Page </a:t>
            </a:r>
            <a:fld id="{5A224A31-83DA-4E3F-86FF-0F3BC6B03C8D}" type="slidenum">
              <a:rPr lang="en-US" sz="1333" b="0" kern="1200" smtClean="0">
                <a:solidFill>
                  <a:srgbClr val="0070C0"/>
                </a:solidFill>
                <a:latin typeface="Century Gothic" panose="020B0502020202020204" pitchFamily="34" charset="0"/>
                <a:ea typeface="+mn-ea"/>
                <a:cs typeface="+mn-cs"/>
              </a:rPr>
              <a:pPr algn="l" defTabSz="3244823">
                <a:defRPr/>
              </a:pPr>
              <a:t>‹#›</a:t>
            </a:fld>
            <a:r>
              <a:rPr lang="en-US" sz="1333" b="0" kern="1200" dirty="0">
                <a:solidFill>
                  <a:srgbClr val="0070C0"/>
                </a:solidFill>
                <a:latin typeface="Century Gothic" panose="020B0502020202020204" pitchFamily="34" charset="0"/>
                <a:ea typeface="+mn-ea"/>
                <a:cs typeface="+mn-cs"/>
              </a:rPr>
              <a:t>  </a:t>
            </a:r>
            <a:r>
              <a:rPr lang="en-US" sz="1333" b="0" kern="1200" dirty="0">
                <a:solidFill>
                  <a:srgbClr val="868686">
                    <a:lumMod val="75000"/>
                    <a:lumOff val="25000"/>
                  </a:srgbClr>
                </a:solidFill>
                <a:latin typeface="Century Gothic" panose="020B0502020202020204" pitchFamily="34" charset="0"/>
                <a:ea typeface="+mn-ea"/>
                <a:cs typeface="+mn-cs"/>
              </a:rPr>
              <a:t>l  </a:t>
            </a:r>
            <a:r>
              <a:rPr lang="en-GB" sz="1333" b="0" kern="1200" dirty="0">
                <a:solidFill>
                  <a:srgbClr val="868686">
                    <a:lumMod val="75000"/>
                    <a:lumOff val="25000"/>
                  </a:srgbClr>
                </a:solidFill>
                <a:latin typeface="Century Gothic" panose="020B0502020202020204" pitchFamily="34" charset="0"/>
                <a:ea typeface="+mn-ea"/>
                <a:cs typeface="+mn-cs"/>
              </a:rPr>
              <a:t>Copyright</a:t>
            </a:r>
            <a:r>
              <a:rPr lang="en-GB" sz="1333" b="0" dirty="0">
                <a:solidFill>
                  <a:srgbClr val="868686">
                    <a:lumMod val="75000"/>
                    <a:lumOff val="25000"/>
                  </a:srgbClr>
                </a:solidFill>
                <a:latin typeface="Century Gothic" panose="020B0502020202020204" pitchFamily="34" charset="0"/>
              </a:rPr>
              <a:t> 2019 PCCW Solutions Ltd.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17175425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60" r:id="rId3"/>
  </p:sldLayoutIdLst>
  <p:txStyles>
    <p:titleStyle>
      <a:lvl1pPr algn="ctr" defTabSz="609585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609585" rtl="0" eaLnBrk="1" latinLnBrk="0" hangingPunct="1">
        <a:spcBef>
          <a:spcPct val="20000"/>
        </a:spcBef>
        <a:buFont typeface="Arial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609585" rtl="0" eaLnBrk="1" latinLnBrk="0" hangingPunct="1">
        <a:spcBef>
          <a:spcPct val="20000"/>
        </a:spcBef>
        <a:buFont typeface="Arial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609585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609585" rtl="0" eaLnBrk="1" latinLnBrk="0" hangingPunct="1">
        <a:spcBef>
          <a:spcPct val="20000"/>
        </a:spcBef>
        <a:buFont typeface="Arial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609585" rtl="0" eaLnBrk="1" latinLnBrk="0" hangingPunct="1">
        <a:spcBef>
          <a:spcPct val="20000"/>
        </a:spcBef>
        <a:buFont typeface="Arial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em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tiff"/><Relationship Id="rId4" Type="http://schemas.openxmlformats.org/officeDocument/2006/relationships/image" Target="../media/image9.tif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tif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tiff"/><Relationship Id="rId4" Type="http://schemas.openxmlformats.org/officeDocument/2006/relationships/image" Target="../media/image9.tif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tiff"/><Relationship Id="rId4" Type="http://schemas.openxmlformats.org/officeDocument/2006/relationships/image" Target="../media/image9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27"/>
          <a:stretch/>
        </p:blipFill>
        <p:spPr>
          <a:xfrm>
            <a:off x="794" y="1"/>
            <a:ext cx="12192000" cy="647699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4" y="-1"/>
            <a:ext cx="12192000" cy="758857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7797836" y="5613400"/>
            <a:ext cx="3255055" cy="508000"/>
          </a:xfrm>
          <a:prstGeom prst="rect">
            <a:avLst/>
          </a:prstGeom>
        </p:spPr>
        <p:txBody>
          <a:bodyPr vert="horz" lIns="0" tIns="60951" rIns="0" bIns="0" rtlCol="0" anchor="b">
            <a:noAutofit/>
          </a:bodyPr>
          <a:lstStyle>
            <a:lvl1pPr algn="l" defTabSz="914400" rtl="0" eaLnBrk="1" latinLnBrk="0" hangingPunct="1">
              <a:lnSpc>
                <a:spcPts val="2500"/>
              </a:lnSpc>
              <a:spcBef>
                <a:spcPct val="0"/>
              </a:spcBef>
              <a:buNone/>
              <a:defRPr sz="2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133" b="1" dirty="0">
                <a:solidFill>
                  <a:srgbClr val="002060"/>
                </a:solidFill>
                <a:latin typeface="Century Gothic" pitchFamily="34" charset="0"/>
                <a:cs typeface="Century Gothic"/>
              </a:rPr>
              <a:t>Web Interface for Customer Registration</a:t>
            </a:r>
          </a:p>
        </p:txBody>
      </p:sp>
    </p:spTree>
    <p:extLst>
      <p:ext uri="{BB962C8B-B14F-4D97-AF65-F5344CB8AC3E}">
        <p14:creationId xmlns:p14="http://schemas.microsoft.com/office/powerpoint/2010/main" val="3395400071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8DF8D-583D-C84F-8842-EC85DF1841C8}"/>
              </a:ext>
            </a:extLst>
          </p:cNvPr>
          <p:cNvSpPr txBox="1">
            <a:spLocks/>
          </p:cNvSpPr>
          <p:nvPr/>
        </p:nvSpPr>
        <p:spPr>
          <a:xfrm>
            <a:off x="203993" y="122683"/>
            <a:ext cx="11773647" cy="523052"/>
          </a:xfrm>
          <a:prstGeom prst="rect">
            <a:avLst/>
          </a:prstGeom>
        </p:spPr>
        <p:txBody>
          <a:bodyPr vert="horz" lIns="0" tIns="60945" rIns="0" bIns="0" rtlCol="0" anchor="b">
            <a:noAutofit/>
          </a:bodyPr>
          <a:lstStyle>
            <a:lvl1pPr algn="l" defTabSz="914400" rtl="0" eaLnBrk="1" latinLnBrk="0" hangingPunct="1">
              <a:lnSpc>
                <a:spcPts val="2500"/>
              </a:lnSpc>
              <a:spcBef>
                <a:spcPct val="0"/>
              </a:spcBef>
              <a:buNone/>
              <a:defRPr sz="2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2667" b="1" dirty="0">
                <a:solidFill>
                  <a:srgbClr val="083B7E"/>
                </a:solidFill>
                <a:latin typeface="Century Gothic"/>
                <a:cs typeface="Century Gothic"/>
              </a:rPr>
              <a:t>Button Action – 1</a:t>
            </a:r>
            <a:r>
              <a:rPr lang="en-US" altLang="zh-TW" sz="2667" b="1" baseline="30000" dirty="0">
                <a:solidFill>
                  <a:srgbClr val="083B7E"/>
                </a:solidFill>
                <a:latin typeface="Century Gothic"/>
                <a:cs typeface="Century Gothic"/>
              </a:rPr>
              <a:t>st</a:t>
            </a:r>
            <a:r>
              <a:rPr lang="en-US" altLang="zh-TW" sz="2667" b="1" dirty="0">
                <a:solidFill>
                  <a:srgbClr val="083B7E"/>
                </a:solidFill>
                <a:latin typeface="Century Gothic"/>
                <a:cs typeface="Century Gothic"/>
              </a:rPr>
              <a:t> Approver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54F64F2-CCC3-E645-B880-14C42FE570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1847" y="1468333"/>
            <a:ext cx="475200" cy="47520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21FAE9E-9AD5-1C4D-B582-4D8BEA0EEBE7}"/>
              </a:ext>
            </a:extLst>
          </p:cNvPr>
          <p:cNvCxnSpPr>
            <a:cxnSpLocks noChangeAspect="1"/>
          </p:cNvCxnSpPr>
          <p:nvPr/>
        </p:nvCxnSpPr>
        <p:spPr bwMode="auto">
          <a:xfrm flipH="1">
            <a:off x="13146533" y="2727962"/>
            <a:ext cx="1" cy="2740349"/>
          </a:xfrm>
          <a:prstGeom prst="line">
            <a:avLst/>
          </a:prstGeom>
          <a:ln w="2540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FAC58F5-5DF8-C841-B8F7-B2F85C37D2BC}"/>
              </a:ext>
            </a:extLst>
          </p:cNvPr>
          <p:cNvSpPr txBox="1">
            <a:spLocks noChangeAspect="1"/>
          </p:cNvSpPr>
          <p:nvPr/>
        </p:nvSpPr>
        <p:spPr>
          <a:xfrm>
            <a:off x="14964552" y="2127638"/>
            <a:ext cx="626524" cy="75215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7733" tIns="67733" rIns="67733" bIns="67733" numCol="1" spcCol="38100" rtlCol="0" anchor="ctr">
            <a:spAutoFit/>
          </a:bodyPr>
          <a:lstStyle/>
          <a:p>
            <a:pPr defTabSz="1092173" hangingPunct="0"/>
            <a:r>
              <a:rPr lang="en-US" sz="1333" dirty="0">
                <a:latin typeface="Calibri" panose="020F0502020204030204" pitchFamily="34" charset="0"/>
                <a:cs typeface="Calibri" panose="020F0502020204030204" pitchFamily="34" charset="0"/>
              </a:rPr>
              <a:t>Mule Anypoint</a:t>
            </a:r>
            <a:endParaRPr lang="en-US" sz="1333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  <a:sym typeface="Gill Sans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83F59D4-277A-C244-9369-7CA4A7084453}"/>
              </a:ext>
            </a:extLst>
          </p:cNvPr>
          <p:cNvCxnSpPr>
            <a:cxnSpLocks noChangeAspect="1"/>
          </p:cNvCxnSpPr>
          <p:nvPr/>
        </p:nvCxnSpPr>
        <p:spPr bwMode="auto">
          <a:xfrm>
            <a:off x="13174449" y="4330631"/>
            <a:ext cx="1231200" cy="1960"/>
          </a:xfrm>
          <a:prstGeom prst="straightConnector1">
            <a:avLst/>
          </a:prstGeom>
          <a:ln w="50800">
            <a:solidFill>
              <a:srgbClr val="00AD93"/>
            </a:solidFill>
            <a:headEnd type="none"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D86C25AF-ECBD-F146-8AB7-9A9593A6C589}"/>
              </a:ext>
            </a:extLst>
          </p:cNvPr>
          <p:cNvSpPr txBox="1">
            <a:spLocks noChangeAspect="1"/>
          </p:cNvSpPr>
          <p:nvPr/>
        </p:nvSpPr>
        <p:spPr>
          <a:xfrm>
            <a:off x="13422753" y="3361703"/>
            <a:ext cx="945461" cy="11623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7733" tIns="67733" rIns="67733" bIns="67733" numCol="1" spcCol="38100" rtlCol="0" anchor="ctr">
            <a:spAutoFit/>
          </a:bodyPr>
          <a:lstStyle/>
          <a:p>
            <a:pPr defTabSz="1092173" hangingPunct="0"/>
            <a:r>
              <a:rPr lang="en-US" sz="1333" dirty="0">
                <a:solidFill>
                  <a:srgbClr val="0091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Subscribe Message from “Registration” Queue</a:t>
            </a:r>
            <a:endParaRPr lang="en-US" sz="1333" dirty="0">
              <a:solidFill>
                <a:srgbClr val="009193"/>
              </a:solidFill>
              <a:latin typeface="Calibri" panose="020F0502020204030204" pitchFamily="34" charset="0"/>
              <a:cs typeface="Calibri" panose="020F0502020204030204" pitchFamily="34" charset="0"/>
              <a:sym typeface="Gill Sans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B1B1BA8-305E-6F4D-A114-93293BC86D5A}"/>
              </a:ext>
            </a:extLst>
          </p:cNvPr>
          <p:cNvCxnSpPr>
            <a:cxnSpLocks noChangeAspect="1"/>
          </p:cNvCxnSpPr>
          <p:nvPr/>
        </p:nvCxnSpPr>
        <p:spPr bwMode="auto">
          <a:xfrm>
            <a:off x="13164935" y="3653197"/>
            <a:ext cx="1231200" cy="1960"/>
          </a:xfrm>
          <a:prstGeom prst="straightConnector1">
            <a:avLst/>
          </a:prstGeom>
          <a:ln w="50800">
            <a:solidFill>
              <a:srgbClr val="0070C0"/>
            </a:solidFill>
            <a:headEnd type="triangl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09A8D086-54A0-8741-887F-DAB427DD92D9}"/>
              </a:ext>
            </a:extLst>
          </p:cNvPr>
          <p:cNvSpPr txBox="1">
            <a:spLocks noChangeAspect="1"/>
          </p:cNvSpPr>
          <p:nvPr/>
        </p:nvSpPr>
        <p:spPr>
          <a:xfrm>
            <a:off x="13579673" y="2587277"/>
            <a:ext cx="878779" cy="136751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7733" tIns="67733" rIns="67733" bIns="67733" numCol="1" spcCol="38100" rtlCol="0" anchor="ctr">
            <a:spAutoFit/>
          </a:bodyPr>
          <a:lstStyle/>
          <a:p>
            <a:pPr defTabSz="1092173" hangingPunct="0"/>
            <a:r>
              <a:rPr lang="en-US" sz="1333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Publish Message to “Registration” Queue</a:t>
            </a:r>
            <a:endParaRPr lang="en-US" sz="1333"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  <a:sym typeface="Gill Sans"/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86640E1-94B1-F544-9BC9-B0F2168544EA}"/>
              </a:ext>
            </a:extLst>
          </p:cNvPr>
          <p:cNvCxnSpPr>
            <a:cxnSpLocks noChangeAspect="1"/>
          </p:cNvCxnSpPr>
          <p:nvPr/>
        </p:nvCxnSpPr>
        <p:spPr bwMode="auto">
          <a:xfrm flipH="1">
            <a:off x="15627335" y="2727962"/>
            <a:ext cx="1" cy="2740349"/>
          </a:xfrm>
          <a:prstGeom prst="line">
            <a:avLst/>
          </a:prstGeom>
          <a:ln w="2540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5" name="文字方塊 6">
            <a:extLst>
              <a:ext uri="{FF2B5EF4-FFF2-40B4-BE49-F238E27FC236}">
                <a16:creationId xmlns:a16="http://schemas.microsoft.com/office/drawing/2014/main" id="{3438ED9F-F476-394C-880B-6D0079551B1B}"/>
              </a:ext>
            </a:extLst>
          </p:cNvPr>
          <p:cNvSpPr txBox="1"/>
          <p:nvPr/>
        </p:nvSpPr>
        <p:spPr>
          <a:xfrm>
            <a:off x="317986" y="1012694"/>
            <a:ext cx="11366808" cy="3702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80990" indent="-380990">
              <a:buFont typeface="Arial" panose="020B0604020202020204" pitchFamily="34" charset="0"/>
              <a:buChar char="•"/>
              <a:defRPr/>
            </a:pPr>
            <a:r>
              <a:rPr lang="en-US" altLang="zh-TW" sz="2133" dirty="0"/>
              <a:t>Get Next</a:t>
            </a:r>
          </a:p>
          <a:p>
            <a:pPr marL="990620" lvl="1" indent="-380990">
              <a:buFont typeface="Arial" panose="020B0604020202020204" pitchFamily="34" charset="0"/>
              <a:buChar char="•"/>
              <a:defRPr/>
            </a:pPr>
            <a:r>
              <a:rPr lang="en-US" altLang="zh-TW" sz="2133" dirty="0"/>
              <a:t>API will Subscribe a message from “</a:t>
            </a:r>
            <a:r>
              <a:rPr lang="en-US" altLang="zh-TW" sz="2133" dirty="0" err="1"/>
              <a:t>Reg_Request</a:t>
            </a:r>
            <a:r>
              <a:rPr lang="en-US" altLang="zh-TW" sz="2133" dirty="0"/>
              <a:t>” Queue in Solace</a:t>
            </a:r>
          </a:p>
          <a:p>
            <a:pPr marL="990620" lvl="1" indent="-380990">
              <a:buFont typeface="Arial" panose="020B0604020202020204" pitchFamily="34" charset="0"/>
              <a:buChar char="•"/>
              <a:defRPr/>
            </a:pPr>
            <a:r>
              <a:rPr lang="en-US" altLang="zh-TW" sz="2133" dirty="0"/>
              <a:t>Display Requestor Name, Request Date, Request Comment</a:t>
            </a:r>
          </a:p>
          <a:p>
            <a:pPr lvl="1">
              <a:defRPr/>
            </a:pPr>
            <a:r>
              <a:rPr lang="en-US" altLang="zh-TW" sz="2133" dirty="0"/>
              <a:t> </a:t>
            </a:r>
          </a:p>
          <a:p>
            <a:pPr marL="380990" indent="-380990">
              <a:buFont typeface="Arial" panose="020B0604020202020204" pitchFamily="34" charset="0"/>
              <a:buChar char="•"/>
              <a:defRPr/>
            </a:pPr>
            <a:r>
              <a:rPr lang="en-US" altLang="zh-TW" sz="2133" dirty="0"/>
              <a:t>Approve</a:t>
            </a:r>
          </a:p>
          <a:p>
            <a:pPr marL="990620" lvl="1" indent="-380990">
              <a:buFont typeface="Arial" panose="020B0604020202020204" pitchFamily="34" charset="0"/>
              <a:buChar char="•"/>
              <a:defRPr/>
            </a:pPr>
            <a:r>
              <a:rPr lang="en-US" altLang="zh-TW" sz="2133" dirty="0"/>
              <a:t>API will Publish a message into “</a:t>
            </a:r>
            <a:r>
              <a:rPr lang="en-US" altLang="zh-TW" sz="2133" dirty="0" err="1"/>
              <a:t>First_Approved</a:t>
            </a:r>
            <a:r>
              <a:rPr lang="en-US" altLang="zh-TW" sz="2133" dirty="0"/>
              <a:t>” Queue with fields including Requestor Name , Request Date, Request Comment and 1st Approver Comment</a:t>
            </a:r>
          </a:p>
          <a:p>
            <a:pPr marL="990620" lvl="1" indent="-380990">
              <a:buFont typeface="Arial" panose="020B0604020202020204" pitchFamily="34" charset="0"/>
              <a:buChar char="•"/>
              <a:defRPr/>
            </a:pPr>
            <a:endParaRPr lang="en-US" altLang="zh-TW" sz="2133" dirty="0"/>
          </a:p>
          <a:p>
            <a:pPr marL="380990" indent="-380990">
              <a:buFont typeface="Arial" panose="020B0604020202020204" pitchFamily="34" charset="0"/>
              <a:buChar char="•"/>
              <a:defRPr/>
            </a:pPr>
            <a:r>
              <a:rPr lang="en-US" altLang="zh-TW" sz="2133" dirty="0"/>
              <a:t>Reject</a:t>
            </a:r>
          </a:p>
          <a:p>
            <a:pPr marL="990620" lvl="1" indent="-380990">
              <a:buFont typeface="Arial" panose="020B0604020202020204" pitchFamily="34" charset="0"/>
              <a:buChar char="•"/>
              <a:defRPr/>
            </a:pPr>
            <a:r>
              <a:rPr lang="en-US" altLang="zh-TW" sz="2133" dirty="0"/>
              <a:t>API will Publish a message into “</a:t>
            </a:r>
            <a:r>
              <a:rPr lang="en-US" altLang="zh-TW" sz="2133" dirty="0" err="1"/>
              <a:t>Request_Reject</a:t>
            </a:r>
            <a:r>
              <a:rPr lang="en-US" altLang="zh-TW" sz="2133" dirty="0"/>
              <a:t>” Queue with fields including Requestor Name, Request Date, Request Comment and 1st Approver Comment</a:t>
            </a:r>
            <a:endParaRPr lang="zh-TW" altLang="en-US" sz="2133" dirty="0"/>
          </a:p>
        </p:txBody>
      </p:sp>
    </p:spTree>
    <p:extLst>
      <p:ext uri="{BB962C8B-B14F-4D97-AF65-F5344CB8AC3E}">
        <p14:creationId xmlns:p14="http://schemas.microsoft.com/office/powerpoint/2010/main" val="30361544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CBEB7-E0D1-1241-8D09-A53B13222AF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If you are ”2</a:t>
            </a:r>
            <a:r>
              <a:rPr lang="en-US" baseline="30000" dirty="0"/>
              <a:t>st</a:t>
            </a:r>
            <a:r>
              <a:rPr lang="en-US" dirty="0"/>
              <a:t> Approver”</a:t>
            </a:r>
          </a:p>
        </p:txBody>
      </p:sp>
    </p:spTree>
    <p:extLst>
      <p:ext uri="{BB962C8B-B14F-4D97-AF65-F5344CB8AC3E}">
        <p14:creationId xmlns:p14="http://schemas.microsoft.com/office/powerpoint/2010/main" val="20386474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DDF0BD1-C2A5-324D-9C29-3512487514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588" cy="301587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55D8B1D-9A70-2248-BF22-117FBC4B33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765800"/>
            <a:ext cx="9476509" cy="10922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4A83614-E81F-7341-8AC5-ADB9F70C7B5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753" t="39499" r="4854" b="34568"/>
          <a:stretch/>
        </p:blipFill>
        <p:spPr>
          <a:xfrm>
            <a:off x="5050901" y="6110993"/>
            <a:ext cx="2280063" cy="6689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5D3D4B9-1824-EF43-8E50-AA661C8A8B2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753" t="39499" r="4854" b="34568"/>
          <a:stretch/>
        </p:blipFill>
        <p:spPr>
          <a:xfrm>
            <a:off x="7330964" y="6110993"/>
            <a:ext cx="2280063" cy="66894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5F738FD-336A-7B4C-9A9E-21C339789B72}"/>
              </a:ext>
            </a:extLst>
          </p:cNvPr>
          <p:cNvSpPr txBox="1"/>
          <p:nvPr/>
        </p:nvSpPr>
        <p:spPr>
          <a:xfrm>
            <a:off x="5240907" y="6184380"/>
            <a:ext cx="18406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Approve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2752C7-45E7-3E45-9D92-13C16D1B7A84}"/>
              </a:ext>
            </a:extLst>
          </p:cNvPr>
          <p:cNvSpPr txBox="1"/>
          <p:nvPr/>
        </p:nvSpPr>
        <p:spPr>
          <a:xfrm>
            <a:off x="7520970" y="6194573"/>
            <a:ext cx="18406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Reject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ADB9C51-5752-B24D-8454-B7042B313763}"/>
              </a:ext>
            </a:extLst>
          </p:cNvPr>
          <p:cNvSpPr/>
          <p:nvPr/>
        </p:nvSpPr>
        <p:spPr>
          <a:xfrm>
            <a:off x="288919" y="3199570"/>
            <a:ext cx="426321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GB" sz="5400" b="1" cap="none" spc="0" dirty="0">
                <a:ln/>
                <a:solidFill>
                  <a:schemeClr val="accent3"/>
                </a:solidFill>
                <a:effectLst/>
              </a:rPr>
              <a:t>First Approver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DE8305F-7422-4043-8B04-D78A70EE95F7}"/>
              </a:ext>
            </a:extLst>
          </p:cNvPr>
          <p:cNvSpPr txBox="1"/>
          <p:nvPr/>
        </p:nvSpPr>
        <p:spPr>
          <a:xfrm>
            <a:off x="5431776" y="3198167"/>
            <a:ext cx="2497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Requestor Name :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7FA0988-D316-FD41-889E-7D53FFD039C0}"/>
              </a:ext>
            </a:extLst>
          </p:cNvPr>
          <p:cNvSpPr txBox="1"/>
          <p:nvPr/>
        </p:nvSpPr>
        <p:spPr>
          <a:xfrm>
            <a:off x="5431776" y="3661235"/>
            <a:ext cx="2072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Request Date :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49F4E47-6B14-854B-BB60-40EE4033749C}"/>
              </a:ext>
            </a:extLst>
          </p:cNvPr>
          <p:cNvSpPr txBox="1"/>
          <p:nvPr/>
        </p:nvSpPr>
        <p:spPr>
          <a:xfrm>
            <a:off x="471181" y="4075484"/>
            <a:ext cx="23921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Request Reason :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33382E7-0E70-C448-AA61-AF136A1AF3E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9101" b="24586"/>
          <a:stretch/>
        </p:blipFill>
        <p:spPr>
          <a:xfrm>
            <a:off x="7914916" y="3198167"/>
            <a:ext cx="3164761" cy="57877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803B226-7E42-254F-B201-9B06A44813B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4457" b="31354"/>
          <a:stretch/>
        </p:blipFill>
        <p:spPr>
          <a:xfrm>
            <a:off x="541567" y="4498290"/>
            <a:ext cx="3160800" cy="161347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8D26108-9389-374F-B459-F25FB991122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9101" b="24586"/>
          <a:stretch/>
        </p:blipFill>
        <p:spPr>
          <a:xfrm>
            <a:off x="7928935" y="3657365"/>
            <a:ext cx="2604478" cy="57877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2A1B873-7D17-0D45-BE89-823B954E5FA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753" t="39499" r="4854" b="34568"/>
          <a:stretch/>
        </p:blipFill>
        <p:spPr>
          <a:xfrm>
            <a:off x="1278436" y="6136189"/>
            <a:ext cx="2280063" cy="66894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B99D9C6F-8402-8141-B279-7850C9C5B5FE}"/>
              </a:ext>
            </a:extLst>
          </p:cNvPr>
          <p:cNvSpPr txBox="1"/>
          <p:nvPr/>
        </p:nvSpPr>
        <p:spPr>
          <a:xfrm>
            <a:off x="1468442" y="6209576"/>
            <a:ext cx="18406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Get Next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31C6C73-EE24-3448-A617-5E57E291B3AF}"/>
              </a:ext>
            </a:extLst>
          </p:cNvPr>
          <p:cNvSpPr txBox="1"/>
          <p:nvPr/>
        </p:nvSpPr>
        <p:spPr>
          <a:xfrm>
            <a:off x="4193547" y="4075484"/>
            <a:ext cx="31693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1</a:t>
            </a:r>
            <a:r>
              <a:rPr lang="en-US" baseline="30000" dirty="0">
                <a:solidFill>
                  <a:schemeClr val="bg1">
                    <a:lumMod val="75000"/>
                  </a:schemeClr>
                </a:solidFill>
              </a:rPr>
              <a:t>st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Approver Comment :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B5823FE-C060-FE49-ACD0-C740D6FB2234}"/>
              </a:ext>
            </a:extLst>
          </p:cNvPr>
          <p:cNvSpPr/>
          <p:nvPr/>
        </p:nvSpPr>
        <p:spPr>
          <a:xfrm>
            <a:off x="661959" y="4601436"/>
            <a:ext cx="2920290" cy="126081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858EA12-63F3-1E4D-8C3C-0C37EB1CE568}"/>
              </a:ext>
            </a:extLst>
          </p:cNvPr>
          <p:cNvSpPr/>
          <p:nvPr/>
        </p:nvSpPr>
        <p:spPr>
          <a:xfrm>
            <a:off x="8010450" y="3762885"/>
            <a:ext cx="2476800" cy="295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E6D3C85-A293-F54B-8BF8-BE189AFEBB0E}"/>
              </a:ext>
            </a:extLst>
          </p:cNvPr>
          <p:cNvSpPr/>
          <p:nvPr/>
        </p:nvSpPr>
        <p:spPr>
          <a:xfrm>
            <a:off x="8010450" y="3302100"/>
            <a:ext cx="3025080" cy="291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EEB8DBB4-3111-F64B-BF37-5A656E6CE6D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4457" b="31354"/>
          <a:stretch/>
        </p:blipFill>
        <p:spPr>
          <a:xfrm>
            <a:off x="4222095" y="4495995"/>
            <a:ext cx="3160800" cy="1613473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646EAA85-59B4-D14A-AE03-C732A1CEBE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76268" y="4695315"/>
            <a:ext cx="760265" cy="106896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FD99D851-A119-624D-80BD-AF2BCE310513}"/>
              </a:ext>
            </a:extLst>
          </p:cNvPr>
          <p:cNvSpPr txBox="1"/>
          <p:nvPr/>
        </p:nvSpPr>
        <p:spPr>
          <a:xfrm>
            <a:off x="7958978" y="4082289"/>
            <a:ext cx="32374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Approver Comment :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351574FB-EEF8-CB4C-B84A-5B2C8B24B76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4457" b="31354"/>
          <a:stretch/>
        </p:blipFill>
        <p:spPr>
          <a:xfrm>
            <a:off x="7987526" y="4502800"/>
            <a:ext cx="3160800" cy="1613473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5352DB35-614C-EE42-AE31-83F1EA5C3B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41699" y="4702120"/>
            <a:ext cx="760265" cy="106896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20351F2A-F3F0-F740-9E6E-108EF765EC38}"/>
              </a:ext>
            </a:extLst>
          </p:cNvPr>
          <p:cNvSpPr/>
          <p:nvPr/>
        </p:nvSpPr>
        <p:spPr>
          <a:xfrm>
            <a:off x="4360802" y="4592518"/>
            <a:ext cx="2920290" cy="126081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8820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8DF8D-583D-C84F-8842-EC85DF1841C8}"/>
              </a:ext>
            </a:extLst>
          </p:cNvPr>
          <p:cNvSpPr txBox="1">
            <a:spLocks/>
          </p:cNvSpPr>
          <p:nvPr/>
        </p:nvSpPr>
        <p:spPr>
          <a:xfrm>
            <a:off x="203993" y="122683"/>
            <a:ext cx="11773647" cy="523052"/>
          </a:xfrm>
          <a:prstGeom prst="rect">
            <a:avLst/>
          </a:prstGeom>
        </p:spPr>
        <p:txBody>
          <a:bodyPr vert="horz" lIns="0" tIns="60945" rIns="0" bIns="0" rtlCol="0" anchor="b">
            <a:noAutofit/>
          </a:bodyPr>
          <a:lstStyle>
            <a:lvl1pPr algn="l" defTabSz="914400" rtl="0" eaLnBrk="1" latinLnBrk="0" hangingPunct="1">
              <a:lnSpc>
                <a:spcPts val="2500"/>
              </a:lnSpc>
              <a:spcBef>
                <a:spcPct val="0"/>
              </a:spcBef>
              <a:buNone/>
              <a:defRPr sz="2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2667" b="1" dirty="0">
                <a:solidFill>
                  <a:srgbClr val="083B7E"/>
                </a:solidFill>
                <a:latin typeface="Century Gothic"/>
                <a:cs typeface="Century Gothic"/>
              </a:rPr>
              <a:t>Button Action – 2</a:t>
            </a:r>
            <a:r>
              <a:rPr lang="en-US" altLang="zh-TW" sz="2667" b="1" baseline="30000" dirty="0">
                <a:solidFill>
                  <a:srgbClr val="083B7E"/>
                </a:solidFill>
                <a:latin typeface="Century Gothic"/>
                <a:cs typeface="Century Gothic"/>
              </a:rPr>
              <a:t>nd</a:t>
            </a:r>
            <a:r>
              <a:rPr lang="en-US" altLang="zh-TW" sz="2667" b="1" dirty="0">
                <a:solidFill>
                  <a:srgbClr val="083B7E"/>
                </a:solidFill>
                <a:latin typeface="Century Gothic"/>
                <a:cs typeface="Century Gothic"/>
              </a:rPr>
              <a:t> Approver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54F64F2-CCC3-E645-B880-14C42FE570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1847" y="1468333"/>
            <a:ext cx="475200" cy="47520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21FAE9E-9AD5-1C4D-B582-4D8BEA0EEBE7}"/>
              </a:ext>
            </a:extLst>
          </p:cNvPr>
          <p:cNvCxnSpPr>
            <a:cxnSpLocks noChangeAspect="1"/>
          </p:cNvCxnSpPr>
          <p:nvPr/>
        </p:nvCxnSpPr>
        <p:spPr bwMode="auto">
          <a:xfrm flipH="1">
            <a:off x="13146533" y="2727962"/>
            <a:ext cx="1" cy="2740349"/>
          </a:xfrm>
          <a:prstGeom prst="line">
            <a:avLst/>
          </a:prstGeom>
          <a:ln w="2540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FAC58F5-5DF8-C841-B8F7-B2F85C37D2BC}"/>
              </a:ext>
            </a:extLst>
          </p:cNvPr>
          <p:cNvSpPr txBox="1">
            <a:spLocks noChangeAspect="1"/>
          </p:cNvSpPr>
          <p:nvPr/>
        </p:nvSpPr>
        <p:spPr>
          <a:xfrm>
            <a:off x="14964552" y="2127638"/>
            <a:ext cx="626524" cy="75215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7733" tIns="67733" rIns="67733" bIns="67733" numCol="1" spcCol="38100" rtlCol="0" anchor="ctr">
            <a:spAutoFit/>
          </a:bodyPr>
          <a:lstStyle/>
          <a:p>
            <a:pPr defTabSz="1092173" hangingPunct="0"/>
            <a:r>
              <a:rPr lang="en-US" sz="1333" dirty="0">
                <a:latin typeface="Calibri" panose="020F0502020204030204" pitchFamily="34" charset="0"/>
                <a:cs typeface="Calibri" panose="020F0502020204030204" pitchFamily="34" charset="0"/>
              </a:rPr>
              <a:t>Mule Anypoint</a:t>
            </a:r>
            <a:endParaRPr lang="en-US" sz="1333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  <a:sym typeface="Gill Sans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83F59D4-277A-C244-9369-7CA4A7084453}"/>
              </a:ext>
            </a:extLst>
          </p:cNvPr>
          <p:cNvCxnSpPr>
            <a:cxnSpLocks noChangeAspect="1"/>
          </p:cNvCxnSpPr>
          <p:nvPr/>
        </p:nvCxnSpPr>
        <p:spPr bwMode="auto">
          <a:xfrm>
            <a:off x="13174449" y="4330631"/>
            <a:ext cx="1231200" cy="1960"/>
          </a:xfrm>
          <a:prstGeom prst="straightConnector1">
            <a:avLst/>
          </a:prstGeom>
          <a:ln w="50800">
            <a:solidFill>
              <a:srgbClr val="00AD93"/>
            </a:solidFill>
            <a:headEnd type="none"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D86C25AF-ECBD-F146-8AB7-9A9593A6C589}"/>
              </a:ext>
            </a:extLst>
          </p:cNvPr>
          <p:cNvSpPr txBox="1">
            <a:spLocks noChangeAspect="1"/>
          </p:cNvSpPr>
          <p:nvPr/>
        </p:nvSpPr>
        <p:spPr>
          <a:xfrm>
            <a:off x="13422753" y="3361703"/>
            <a:ext cx="945461" cy="11623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7733" tIns="67733" rIns="67733" bIns="67733" numCol="1" spcCol="38100" rtlCol="0" anchor="ctr">
            <a:spAutoFit/>
          </a:bodyPr>
          <a:lstStyle/>
          <a:p>
            <a:pPr defTabSz="1092173" hangingPunct="0"/>
            <a:r>
              <a:rPr lang="en-US" sz="1333" dirty="0">
                <a:solidFill>
                  <a:srgbClr val="0091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Subscribe Message from “Registration” Queue</a:t>
            </a:r>
            <a:endParaRPr lang="en-US" sz="1333" dirty="0">
              <a:solidFill>
                <a:srgbClr val="009193"/>
              </a:solidFill>
              <a:latin typeface="Calibri" panose="020F0502020204030204" pitchFamily="34" charset="0"/>
              <a:cs typeface="Calibri" panose="020F0502020204030204" pitchFamily="34" charset="0"/>
              <a:sym typeface="Gill Sans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B1B1BA8-305E-6F4D-A114-93293BC86D5A}"/>
              </a:ext>
            </a:extLst>
          </p:cNvPr>
          <p:cNvCxnSpPr>
            <a:cxnSpLocks noChangeAspect="1"/>
          </p:cNvCxnSpPr>
          <p:nvPr/>
        </p:nvCxnSpPr>
        <p:spPr bwMode="auto">
          <a:xfrm>
            <a:off x="13164935" y="3653197"/>
            <a:ext cx="1231200" cy="1960"/>
          </a:xfrm>
          <a:prstGeom prst="straightConnector1">
            <a:avLst/>
          </a:prstGeom>
          <a:ln w="50800">
            <a:solidFill>
              <a:srgbClr val="0070C0"/>
            </a:solidFill>
            <a:headEnd type="triangl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09A8D086-54A0-8741-887F-DAB427DD92D9}"/>
              </a:ext>
            </a:extLst>
          </p:cNvPr>
          <p:cNvSpPr txBox="1">
            <a:spLocks noChangeAspect="1"/>
          </p:cNvSpPr>
          <p:nvPr/>
        </p:nvSpPr>
        <p:spPr>
          <a:xfrm>
            <a:off x="13579673" y="2587277"/>
            <a:ext cx="878779" cy="136751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7733" tIns="67733" rIns="67733" bIns="67733" numCol="1" spcCol="38100" rtlCol="0" anchor="ctr">
            <a:spAutoFit/>
          </a:bodyPr>
          <a:lstStyle/>
          <a:p>
            <a:pPr defTabSz="1092173" hangingPunct="0"/>
            <a:r>
              <a:rPr lang="en-US" sz="1333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Publish Message to “Registration” Queue</a:t>
            </a:r>
            <a:endParaRPr lang="en-US" sz="1333"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  <a:sym typeface="Gill Sans"/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86640E1-94B1-F544-9BC9-B0F2168544EA}"/>
              </a:ext>
            </a:extLst>
          </p:cNvPr>
          <p:cNvCxnSpPr>
            <a:cxnSpLocks noChangeAspect="1"/>
          </p:cNvCxnSpPr>
          <p:nvPr/>
        </p:nvCxnSpPr>
        <p:spPr bwMode="auto">
          <a:xfrm flipH="1">
            <a:off x="15627335" y="2727962"/>
            <a:ext cx="1" cy="2740349"/>
          </a:xfrm>
          <a:prstGeom prst="line">
            <a:avLst/>
          </a:prstGeom>
          <a:ln w="2540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5" name="文字方塊 6">
            <a:extLst>
              <a:ext uri="{FF2B5EF4-FFF2-40B4-BE49-F238E27FC236}">
                <a16:creationId xmlns:a16="http://schemas.microsoft.com/office/drawing/2014/main" id="{3438ED9F-F476-394C-880B-6D0079551B1B}"/>
              </a:ext>
            </a:extLst>
          </p:cNvPr>
          <p:cNvSpPr txBox="1"/>
          <p:nvPr/>
        </p:nvSpPr>
        <p:spPr>
          <a:xfrm>
            <a:off x="317986" y="1012694"/>
            <a:ext cx="11366808" cy="53440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80990" indent="-380990">
              <a:buFont typeface="Arial" panose="020B0604020202020204" pitchFamily="34" charset="0"/>
              <a:buChar char="•"/>
              <a:defRPr/>
            </a:pPr>
            <a:r>
              <a:rPr lang="en-US" altLang="zh-TW" sz="2133" dirty="0"/>
              <a:t>Get Next</a:t>
            </a:r>
          </a:p>
          <a:p>
            <a:pPr marL="990620" lvl="1" indent="-380990">
              <a:buFont typeface="Arial" panose="020B0604020202020204" pitchFamily="34" charset="0"/>
              <a:buChar char="•"/>
              <a:defRPr/>
            </a:pPr>
            <a:r>
              <a:rPr lang="en-US" altLang="zh-TW" sz="2133" dirty="0"/>
              <a:t>API will Subscribe a message from “</a:t>
            </a:r>
            <a:r>
              <a:rPr lang="en-US" altLang="zh-TW" sz="2133" dirty="0" err="1"/>
              <a:t>First_Approved</a:t>
            </a:r>
            <a:r>
              <a:rPr lang="en-US" altLang="zh-TW" sz="2133" dirty="0"/>
              <a:t>” Queue in Solace</a:t>
            </a:r>
          </a:p>
          <a:p>
            <a:pPr marL="990620" lvl="1" indent="-380990">
              <a:buFont typeface="Arial" panose="020B0604020202020204" pitchFamily="34" charset="0"/>
              <a:buChar char="•"/>
              <a:defRPr/>
            </a:pPr>
            <a:r>
              <a:rPr lang="en-US" altLang="zh-TW" sz="2133" dirty="0"/>
              <a:t>Display Requestor Name, Request Date, Request Comment and 1st Approver Comment</a:t>
            </a:r>
          </a:p>
          <a:p>
            <a:pPr lvl="1">
              <a:defRPr/>
            </a:pPr>
            <a:r>
              <a:rPr lang="en-US" altLang="zh-TW" sz="2133" dirty="0"/>
              <a:t> </a:t>
            </a:r>
          </a:p>
          <a:p>
            <a:pPr marL="380990" indent="-380990">
              <a:buFont typeface="Arial" panose="020B0604020202020204" pitchFamily="34" charset="0"/>
              <a:buChar char="•"/>
              <a:defRPr/>
            </a:pPr>
            <a:r>
              <a:rPr lang="en-US" altLang="zh-TW" sz="2133" dirty="0"/>
              <a:t>Approve</a:t>
            </a:r>
          </a:p>
          <a:p>
            <a:pPr marL="990620" lvl="1" indent="-380990">
              <a:buFont typeface="Arial" panose="020B0604020202020204" pitchFamily="34" charset="0"/>
              <a:buChar char="•"/>
              <a:defRPr/>
            </a:pPr>
            <a:r>
              <a:rPr lang="en-US" altLang="zh-TW" sz="2133" dirty="0"/>
              <a:t>API will Publish a message into “</a:t>
            </a:r>
            <a:r>
              <a:rPr lang="en-US" altLang="zh-TW" sz="2133" dirty="0" err="1"/>
              <a:t>Second_Approved</a:t>
            </a:r>
            <a:r>
              <a:rPr lang="en-US" altLang="zh-TW" sz="2133" dirty="0"/>
              <a:t>” Queue with fields including Requestor Name</a:t>
            </a:r>
          </a:p>
          <a:p>
            <a:pPr marL="990620" lvl="1" indent="-380990">
              <a:buFont typeface="Arial" panose="020B0604020202020204" pitchFamily="34" charset="0"/>
              <a:buChar char="•"/>
              <a:defRPr/>
            </a:pPr>
            <a:r>
              <a:rPr lang="en-US" altLang="zh-TW" sz="2133" dirty="0"/>
              <a:t>After then, API will subscribe a message from “</a:t>
            </a:r>
            <a:r>
              <a:rPr lang="en-US" altLang="zh-TW" sz="2133" dirty="0" err="1"/>
              <a:t>Second_Approved</a:t>
            </a:r>
            <a:r>
              <a:rPr lang="en-US" altLang="zh-TW" sz="2133" dirty="0"/>
              <a:t>” Queue, then invoke Solace SEMP API to perform</a:t>
            </a:r>
          </a:p>
          <a:p>
            <a:pPr marL="1600251" lvl="2" indent="-380990">
              <a:buFont typeface="Arial" panose="020B0604020202020204" pitchFamily="34" charset="0"/>
              <a:buChar char="•"/>
              <a:defRPr/>
            </a:pPr>
            <a:r>
              <a:rPr lang="en-US" altLang="zh-TW" sz="2133" dirty="0"/>
              <a:t>Create User Profile</a:t>
            </a:r>
          </a:p>
          <a:p>
            <a:pPr marL="1600251" lvl="2" indent="-380990">
              <a:buFont typeface="Arial" panose="020B0604020202020204" pitchFamily="34" charset="0"/>
              <a:buChar char="•"/>
              <a:defRPr/>
            </a:pPr>
            <a:r>
              <a:rPr lang="en-US" altLang="zh-TW" sz="2133" dirty="0"/>
              <a:t>Create Queue</a:t>
            </a:r>
          </a:p>
          <a:p>
            <a:pPr marL="1600251" lvl="2" indent="-380990">
              <a:buFont typeface="Arial" panose="020B0604020202020204" pitchFamily="34" charset="0"/>
              <a:buChar char="•"/>
              <a:defRPr/>
            </a:pPr>
            <a:r>
              <a:rPr lang="en-US" altLang="zh-TW" sz="2133" dirty="0"/>
              <a:t>Grant ACL</a:t>
            </a:r>
          </a:p>
          <a:p>
            <a:pPr marL="990620" lvl="1" indent="-380990">
              <a:buFont typeface="Arial" panose="020B0604020202020204" pitchFamily="34" charset="0"/>
              <a:buChar char="•"/>
              <a:defRPr/>
            </a:pPr>
            <a:endParaRPr lang="en-US" altLang="zh-TW" sz="2133" dirty="0"/>
          </a:p>
          <a:p>
            <a:pPr marL="380990" indent="-380990">
              <a:buFont typeface="Arial" panose="020B0604020202020204" pitchFamily="34" charset="0"/>
              <a:buChar char="•"/>
              <a:defRPr/>
            </a:pPr>
            <a:r>
              <a:rPr lang="en-US" altLang="zh-TW" sz="2133" dirty="0"/>
              <a:t>Reject</a:t>
            </a:r>
          </a:p>
          <a:p>
            <a:pPr marL="990620" lvl="1" indent="-380990">
              <a:buFont typeface="Arial" panose="020B0604020202020204" pitchFamily="34" charset="0"/>
              <a:buChar char="•"/>
              <a:defRPr/>
            </a:pPr>
            <a:r>
              <a:rPr lang="en-US" altLang="zh-TW" sz="2133" dirty="0"/>
              <a:t>API will Publish a message into “</a:t>
            </a:r>
            <a:r>
              <a:rPr lang="en-US" altLang="zh-TW" sz="2133" dirty="0" err="1"/>
              <a:t>Request_Reject</a:t>
            </a:r>
            <a:r>
              <a:rPr lang="en-US" altLang="zh-TW" sz="2133" dirty="0"/>
              <a:t>” Queue with fields including Requestor Name, Request Date, Request Comment and 1st Approver Comment</a:t>
            </a:r>
            <a:endParaRPr lang="zh-TW" altLang="en-US" sz="2133" dirty="0"/>
          </a:p>
        </p:txBody>
      </p:sp>
    </p:spTree>
    <p:extLst>
      <p:ext uri="{BB962C8B-B14F-4D97-AF65-F5344CB8AC3E}">
        <p14:creationId xmlns:p14="http://schemas.microsoft.com/office/powerpoint/2010/main" val="36630823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CBEB7-E0D1-1241-8D09-A53B13222AF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Home Page for Customer Registration Process</a:t>
            </a:r>
          </a:p>
        </p:txBody>
      </p:sp>
    </p:spTree>
    <p:extLst>
      <p:ext uri="{BB962C8B-B14F-4D97-AF65-F5344CB8AC3E}">
        <p14:creationId xmlns:p14="http://schemas.microsoft.com/office/powerpoint/2010/main" val="31481831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15CCB44-F088-B74F-A56B-A86FC189ED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738"/>
          <a:stretch/>
        </p:blipFill>
        <p:spPr>
          <a:xfrm>
            <a:off x="0" y="0"/>
            <a:ext cx="12193588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2694F65-B15B-EC4F-BEA9-B554F2F667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9898" y="4323523"/>
            <a:ext cx="3201446" cy="2252870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2E1A37F-859D-ED4B-B3C7-1EA337DB0A60}"/>
              </a:ext>
            </a:extLst>
          </p:cNvPr>
          <p:cNvSpPr/>
          <p:nvPr/>
        </p:nvSpPr>
        <p:spPr>
          <a:xfrm>
            <a:off x="9233453" y="4403035"/>
            <a:ext cx="2202486" cy="1769165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You are :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FC818B8-F953-0D4B-9FE2-ED18510F8985}"/>
              </a:ext>
            </a:extLst>
          </p:cNvPr>
          <p:cNvSpPr/>
          <p:nvPr/>
        </p:nvSpPr>
        <p:spPr>
          <a:xfrm>
            <a:off x="9452757" y="4916384"/>
            <a:ext cx="216000" cy="2160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832D0D2-0EB7-6445-BE92-D084DA31DB4D}"/>
              </a:ext>
            </a:extLst>
          </p:cNvPr>
          <p:cNvSpPr/>
          <p:nvPr/>
        </p:nvSpPr>
        <p:spPr>
          <a:xfrm>
            <a:off x="9452757" y="5284557"/>
            <a:ext cx="216000" cy="216000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5000"/>
                  <a:lumOff val="95000"/>
                </a:schemeClr>
              </a:gs>
              <a:gs pos="74000">
                <a:schemeClr val="accent4">
                  <a:lumMod val="45000"/>
                  <a:lumOff val="55000"/>
                </a:schemeClr>
              </a:gs>
              <a:gs pos="83000">
                <a:schemeClr val="accent4">
                  <a:lumMod val="45000"/>
                  <a:lumOff val="55000"/>
                </a:schemeClr>
              </a:gs>
              <a:gs pos="100000">
                <a:schemeClr val="accent4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7C96943-F6A5-5E41-8BD1-1A3FBF8234A3}"/>
              </a:ext>
            </a:extLst>
          </p:cNvPr>
          <p:cNvSpPr/>
          <p:nvPr/>
        </p:nvSpPr>
        <p:spPr>
          <a:xfrm>
            <a:off x="9445786" y="5645733"/>
            <a:ext cx="216000" cy="216000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5000"/>
                  <a:lumOff val="95000"/>
                </a:schemeClr>
              </a:gs>
              <a:gs pos="74000">
                <a:schemeClr val="accent4">
                  <a:lumMod val="45000"/>
                  <a:lumOff val="55000"/>
                </a:schemeClr>
              </a:gs>
              <a:gs pos="83000">
                <a:schemeClr val="accent4">
                  <a:lumMod val="45000"/>
                  <a:lumOff val="55000"/>
                </a:schemeClr>
              </a:gs>
              <a:gs pos="100000">
                <a:schemeClr val="accent4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7EECDC7-CA45-D247-B14A-3EDE0C561B32}"/>
              </a:ext>
            </a:extLst>
          </p:cNvPr>
          <p:cNvSpPr txBox="1"/>
          <p:nvPr/>
        </p:nvSpPr>
        <p:spPr>
          <a:xfrm>
            <a:off x="9857400" y="4855107"/>
            <a:ext cx="10059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Customer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7E3928-21B6-294E-9F89-6ABDFAC0F710}"/>
              </a:ext>
            </a:extLst>
          </p:cNvPr>
          <p:cNvSpPr txBox="1"/>
          <p:nvPr/>
        </p:nvSpPr>
        <p:spPr>
          <a:xfrm>
            <a:off x="9857400" y="5228924"/>
            <a:ext cx="12361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1</a:t>
            </a:r>
            <a:r>
              <a:rPr lang="en-US" sz="1600" b="1" baseline="30000" dirty="0"/>
              <a:t>st</a:t>
            </a:r>
            <a:r>
              <a:rPr lang="en-US" sz="1600" b="1" dirty="0"/>
              <a:t> Approver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C5CD01B-62E0-9C47-A306-3D3DCE418850}"/>
              </a:ext>
            </a:extLst>
          </p:cNvPr>
          <p:cNvSpPr txBox="1"/>
          <p:nvPr/>
        </p:nvSpPr>
        <p:spPr>
          <a:xfrm>
            <a:off x="9857400" y="5596942"/>
            <a:ext cx="12825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2</a:t>
            </a:r>
            <a:r>
              <a:rPr lang="en-US" sz="1600" b="1" baseline="30000" dirty="0"/>
              <a:t>nd</a:t>
            </a:r>
            <a:r>
              <a:rPr lang="en-US" sz="1600" b="1" dirty="0"/>
              <a:t> Approver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95E3698-13F6-ED41-B2AA-FF690C6AA13D}"/>
              </a:ext>
            </a:extLst>
          </p:cNvPr>
          <p:cNvSpPr/>
          <p:nvPr/>
        </p:nvSpPr>
        <p:spPr>
          <a:xfrm>
            <a:off x="942354" y="5735700"/>
            <a:ext cx="4441472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GB" sz="3600" b="1" cap="none" spc="0">
                <a:ln/>
                <a:solidFill>
                  <a:schemeClr val="accent3"/>
                </a:solidFill>
                <a:effectLst/>
              </a:rPr>
              <a:t>Customer Registration</a:t>
            </a:r>
            <a:endParaRPr lang="en-GB" sz="3600" b="1" cap="none" spc="0" dirty="0">
              <a:ln/>
              <a:solidFill>
                <a:schemeClr val="accent3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031563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8DF8D-583D-C84F-8842-EC85DF1841C8}"/>
              </a:ext>
            </a:extLst>
          </p:cNvPr>
          <p:cNvSpPr txBox="1">
            <a:spLocks/>
          </p:cNvSpPr>
          <p:nvPr/>
        </p:nvSpPr>
        <p:spPr>
          <a:xfrm>
            <a:off x="203993" y="122683"/>
            <a:ext cx="11773647" cy="523052"/>
          </a:xfrm>
          <a:prstGeom prst="rect">
            <a:avLst/>
          </a:prstGeom>
        </p:spPr>
        <p:txBody>
          <a:bodyPr vert="horz" lIns="0" tIns="60945" rIns="0" bIns="0" rtlCol="0" anchor="b">
            <a:noAutofit/>
          </a:bodyPr>
          <a:lstStyle>
            <a:lvl1pPr algn="l" defTabSz="914400" rtl="0" eaLnBrk="1" latinLnBrk="0" hangingPunct="1">
              <a:lnSpc>
                <a:spcPts val="2500"/>
              </a:lnSpc>
              <a:spcBef>
                <a:spcPct val="0"/>
              </a:spcBef>
              <a:buNone/>
              <a:defRPr sz="2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2667" b="1" dirty="0">
                <a:solidFill>
                  <a:srgbClr val="083B7E"/>
                </a:solidFill>
                <a:latin typeface="Century Gothic"/>
                <a:cs typeface="Century Gothic"/>
              </a:rPr>
              <a:t>Button Action – Home Page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54F64F2-CCC3-E645-B880-14C42FE570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1847" y="1468333"/>
            <a:ext cx="475200" cy="47520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21FAE9E-9AD5-1C4D-B582-4D8BEA0EEBE7}"/>
              </a:ext>
            </a:extLst>
          </p:cNvPr>
          <p:cNvCxnSpPr>
            <a:cxnSpLocks noChangeAspect="1"/>
          </p:cNvCxnSpPr>
          <p:nvPr/>
        </p:nvCxnSpPr>
        <p:spPr bwMode="auto">
          <a:xfrm flipH="1">
            <a:off x="13146533" y="2727962"/>
            <a:ext cx="1" cy="2740349"/>
          </a:xfrm>
          <a:prstGeom prst="line">
            <a:avLst/>
          </a:prstGeom>
          <a:ln w="2540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FAC58F5-5DF8-C841-B8F7-B2F85C37D2BC}"/>
              </a:ext>
            </a:extLst>
          </p:cNvPr>
          <p:cNvSpPr txBox="1">
            <a:spLocks noChangeAspect="1"/>
          </p:cNvSpPr>
          <p:nvPr/>
        </p:nvSpPr>
        <p:spPr>
          <a:xfrm>
            <a:off x="14964552" y="2127638"/>
            <a:ext cx="626524" cy="75215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7733" tIns="67733" rIns="67733" bIns="67733" numCol="1" spcCol="38100" rtlCol="0" anchor="ctr">
            <a:spAutoFit/>
          </a:bodyPr>
          <a:lstStyle/>
          <a:p>
            <a:pPr defTabSz="1092173" hangingPunct="0"/>
            <a:r>
              <a:rPr lang="en-US" sz="1333" dirty="0">
                <a:latin typeface="Calibri" panose="020F0502020204030204" pitchFamily="34" charset="0"/>
                <a:cs typeface="Calibri" panose="020F0502020204030204" pitchFamily="34" charset="0"/>
              </a:rPr>
              <a:t>Mule Anypoint</a:t>
            </a:r>
            <a:endParaRPr lang="en-US" sz="1333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  <a:sym typeface="Gill Sans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83F59D4-277A-C244-9369-7CA4A7084453}"/>
              </a:ext>
            </a:extLst>
          </p:cNvPr>
          <p:cNvCxnSpPr>
            <a:cxnSpLocks noChangeAspect="1"/>
          </p:cNvCxnSpPr>
          <p:nvPr/>
        </p:nvCxnSpPr>
        <p:spPr bwMode="auto">
          <a:xfrm>
            <a:off x="13174449" y="4330631"/>
            <a:ext cx="1231200" cy="1960"/>
          </a:xfrm>
          <a:prstGeom prst="straightConnector1">
            <a:avLst/>
          </a:prstGeom>
          <a:ln w="50800">
            <a:solidFill>
              <a:srgbClr val="00AD93"/>
            </a:solidFill>
            <a:headEnd type="none"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D86C25AF-ECBD-F146-8AB7-9A9593A6C589}"/>
              </a:ext>
            </a:extLst>
          </p:cNvPr>
          <p:cNvSpPr txBox="1">
            <a:spLocks noChangeAspect="1"/>
          </p:cNvSpPr>
          <p:nvPr/>
        </p:nvSpPr>
        <p:spPr>
          <a:xfrm>
            <a:off x="13422753" y="3361703"/>
            <a:ext cx="945461" cy="11623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7733" tIns="67733" rIns="67733" bIns="67733" numCol="1" spcCol="38100" rtlCol="0" anchor="ctr">
            <a:spAutoFit/>
          </a:bodyPr>
          <a:lstStyle/>
          <a:p>
            <a:pPr defTabSz="1092173" hangingPunct="0"/>
            <a:r>
              <a:rPr lang="en-US" sz="1333" dirty="0">
                <a:solidFill>
                  <a:srgbClr val="0091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Subscribe Message from “Registration” Queue</a:t>
            </a:r>
            <a:endParaRPr lang="en-US" sz="1333" dirty="0">
              <a:solidFill>
                <a:srgbClr val="009193"/>
              </a:solidFill>
              <a:latin typeface="Calibri" panose="020F0502020204030204" pitchFamily="34" charset="0"/>
              <a:cs typeface="Calibri" panose="020F0502020204030204" pitchFamily="34" charset="0"/>
              <a:sym typeface="Gill Sans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B1B1BA8-305E-6F4D-A114-93293BC86D5A}"/>
              </a:ext>
            </a:extLst>
          </p:cNvPr>
          <p:cNvCxnSpPr>
            <a:cxnSpLocks noChangeAspect="1"/>
          </p:cNvCxnSpPr>
          <p:nvPr/>
        </p:nvCxnSpPr>
        <p:spPr bwMode="auto">
          <a:xfrm>
            <a:off x="13164935" y="3653197"/>
            <a:ext cx="1231200" cy="1960"/>
          </a:xfrm>
          <a:prstGeom prst="straightConnector1">
            <a:avLst/>
          </a:prstGeom>
          <a:ln w="50800">
            <a:solidFill>
              <a:srgbClr val="0070C0"/>
            </a:solidFill>
            <a:headEnd type="triangl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09A8D086-54A0-8741-887F-DAB427DD92D9}"/>
              </a:ext>
            </a:extLst>
          </p:cNvPr>
          <p:cNvSpPr txBox="1">
            <a:spLocks noChangeAspect="1"/>
          </p:cNvSpPr>
          <p:nvPr/>
        </p:nvSpPr>
        <p:spPr>
          <a:xfrm>
            <a:off x="13579673" y="2587277"/>
            <a:ext cx="878779" cy="136751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7733" tIns="67733" rIns="67733" bIns="67733" numCol="1" spcCol="38100" rtlCol="0" anchor="ctr">
            <a:spAutoFit/>
          </a:bodyPr>
          <a:lstStyle/>
          <a:p>
            <a:pPr defTabSz="1092173" hangingPunct="0"/>
            <a:r>
              <a:rPr lang="en-US" sz="1333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Publish Message to “Registration” Queue</a:t>
            </a:r>
            <a:endParaRPr lang="en-US" sz="1333"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  <a:sym typeface="Gill Sans"/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86640E1-94B1-F544-9BC9-B0F2168544EA}"/>
              </a:ext>
            </a:extLst>
          </p:cNvPr>
          <p:cNvCxnSpPr>
            <a:cxnSpLocks noChangeAspect="1"/>
          </p:cNvCxnSpPr>
          <p:nvPr/>
        </p:nvCxnSpPr>
        <p:spPr bwMode="auto">
          <a:xfrm flipH="1">
            <a:off x="15627335" y="2727962"/>
            <a:ext cx="1" cy="2740349"/>
          </a:xfrm>
          <a:prstGeom prst="line">
            <a:avLst/>
          </a:prstGeom>
          <a:ln w="2540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5" name="文字方塊 6">
            <a:extLst>
              <a:ext uri="{FF2B5EF4-FFF2-40B4-BE49-F238E27FC236}">
                <a16:creationId xmlns:a16="http://schemas.microsoft.com/office/drawing/2014/main" id="{3438ED9F-F476-394C-880B-6D0079551B1B}"/>
              </a:ext>
            </a:extLst>
          </p:cNvPr>
          <p:cNvSpPr txBox="1"/>
          <p:nvPr/>
        </p:nvSpPr>
        <p:spPr>
          <a:xfrm>
            <a:off x="317986" y="1012694"/>
            <a:ext cx="11366808" cy="50157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80990" indent="-380990">
              <a:buFont typeface="Arial" panose="020B0604020202020204" pitchFamily="34" charset="0"/>
              <a:buChar char="•"/>
              <a:defRPr/>
            </a:pPr>
            <a:r>
              <a:rPr lang="en-US" altLang="zh-TW" sz="2133" dirty="0"/>
              <a:t>Customer</a:t>
            </a:r>
          </a:p>
          <a:p>
            <a:pPr marL="990620" lvl="1" indent="-380990">
              <a:buFont typeface="Arial" panose="020B0604020202020204" pitchFamily="34" charset="0"/>
              <a:buChar char="•"/>
              <a:defRPr/>
            </a:pPr>
            <a:r>
              <a:rPr lang="en-US" altLang="zh-TW" sz="2133" dirty="0"/>
              <a:t>Login User and Password is disable</a:t>
            </a:r>
          </a:p>
          <a:p>
            <a:pPr marL="990620" lvl="1" indent="-380990">
              <a:buFont typeface="Arial" panose="020B0604020202020204" pitchFamily="34" charset="0"/>
              <a:buChar char="•"/>
              <a:defRPr/>
            </a:pPr>
            <a:endParaRPr lang="en-US" altLang="zh-TW" sz="2133" dirty="0"/>
          </a:p>
          <a:p>
            <a:pPr marL="380990" indent="-380990">
              <a:buFont typeface="Arial" panose="020B0604020202020204" pitchFamily="34" charset="0"/>
              <a:buChar char="•"/>
              <a:defRPr/>
            </a:pPr>
            <a:r>
              <a:rPr lang="en-US" altLang="zh-TW" sz="2133" dirty="0"/>
              <a:t>1</a:t>
            </a:r>
            <a:r>
              <a:rPr lang="en-US" altLang="zh-TW" sz="2133" baseline="30000" dirty="0"/>
              <a:t>st</a:t>
            </a:r>
            <a:r>
              <a:rPr lang="en-US" altLang="zh-TW" sz="2133" dirty="0"/>
              <a:t> Approver</a:t>
            </a:r>
          </a:p>
          <a:p>
            <a:pPr marL="990620" lvl="1" indent="-380990">
              <a:buFont typeface="Arial" panose="020B0604020202020204" pitchFamily="34" charset="0"/>
              <a:buChar char="•"/>
              <a:defRPr/>
            </a:pPr>
            <a:r>
              <a:rPr lang="en-US" altLang="zh-TW" sz="2133" dirty="0"/>
              <a:t>Login User and Password is enabled</a:t>
            </a:r>
          </a:p>
          <a:p>
            <a:pPr marL="990620" lvl="1" indent="-380990">
              <a:buFont typeface="Arial" panose="020B0604020202020204" pitchFamily="34" charset="0"/>
              <a:buChar char="•"/>
              <a:defRPr/>
            </a:pPr>
            <a:endParaRPr lang="en-US" altLang="zh-TW" sz="2133" dirty="0"/>
          </a:p>
          <a:p>
            <a:pPr marL="380990" indent="-380990">
              <a:buFont typeface="Arial" panose="020B0604020202020204" pitchFamily="34" charset="0"/>
              <a:buChar char="•"/>
              <a:defRPr/>
            </a:pPr>
            <a:r>
              <a:rPr lang="en-US" altLang="zh-TW" sz="2133" dirty="0"/>
              <a:t>2</a:t>
            </a:r>
            <a:r>
              <a:rPr lang="en-US" altLang="zh-TW" sz="2133" baseline="30000" dirty="0"/>
              <a:t>nd</a:t>
            </a:r>
            <a:r>
              <a:rPr lang="en-US" altLang="zh-TW" sz="2133" dirty="0"/>
              <a:t> Approver</a:t>
            </a:r>
          </a:p>
          <a:p>
            <a:pPr marL="990620" lvl="1" indent="-380990">
              <a:buFont typeface="Arial" panose="020B0604020202020204" pitchFamily="34" charset="0"/>
              <a:buChar char="•"/>
              <a:defRPr/>
            </a:pPr>
            <a:r>
              <a:rPr lang="en-US" altLang="zh-TW" sz="2133" dirty="0"/>
              <a:t>Login User and Password is enabled</a:t>
            </a:r>
          </a:p>
          <a:p>
            <a:pPr marL="990620" lvl="1" indent="-380990">
              <a:buFont typeface="Arial" panose="020B0604020202020204" pitchFamily="34" charset="0"/>
              <a:buChar char="•"/>
              <a:defRPr/>
            </a:pPr>
            <a:endParaRPr lang="en-US" altLang="zh-TW" sz="2133" dirty="0"/>
          </a:p>
          <a:p>
            <a:pPr marL="380990" indent="-380990">
              <a:buFont typeface="Arial" panose="020B0604020202020204" pitchFamily="34" charset="0"/>
              <a:buChar char="•"/>
              <a:defRPr/>
            </a:pPr>
            <a:endParaRPr lang="en-US" altLang="zh-TW" sz="2133" dirty="0"/>
          </a:p>
          <a:p>
            <a:pPr marL="380990" indent="-380990">
              <a:buFont typeface="Arial" panose="020B0604020202020204" pitchFamily="34" charset="0"/>
              <a:buChar char="•"/>
              <a:defRPr/>
            </a:pPr>
            <a:r>
              <a:rPr lang="en-US" altLang="zh-TW" sz="2133" dirty="0"/>
              <a:t>Login Button</a:t>
            </a:r>
          </a:p>
          <a:p>
            <a:pPr marL="990620" lvl="1" indent="-380990">
              <a:buFont typeface="Arial" panose="020B0604020202020204" pitchFamily="34" charset="0"/>
              <a:buChar char="•"/>
              <a:defRPr/>
            </a:pPr>
            <a:r>
              <a:rPr lang="en-US" altLang="zh-TW" sz="2133" dirty="0"/>
              <a:t>If ”Customer” option picked, open ”Registration Request” Page</a:t>
            </a:r>
          </a:p>
          <a:p>
            <a:pPr marL="990620" lvl="1" indent="-380990">
              <a:buFont typeface="Arial" panose="020B0604020202020204" pitchFamily="34" charset="0"/>
              <a:buChar char="•"/>
              <a:defRPr/>
            </a:pPr>
            <a:r>
              <a:rPr lang="en-US" altLang="zh-TW" sz="2133" dirty="0"/>
              <a:t>If ”1</a:t>
            </a:r>
            <a:r>
              <a:rPr lang="en-US" altLang="zh-TW" sz="2133" baseline="30000" dirty="0"/>
              <a:t>st</a:t>
            </a:r>
            <a:r>
              <a:rPr lang="en-US" altLang="zh-TW" sz="2133" dirty="0"/>
              <a:t> Approver” option picked, open ”1</a:t>
            </a:r>
            <a:r>
              <a:rPr lang="en-US" altLang="zh-TW" sz="2133" baseline="30000" dirty="0"/>
              <a:t>st</a:t>
            </a:r>
            <a:r>
              <a:rPr lang="en-US" altLang="zh-TW" sz="2133" dirty="0"/>
              <a:t> Approver” Page</a:t>
            </a:r>
          </a:p>
          <a:p>
            <a:pPr marL="990620" lvl="1" indent="-380990">
              <a:buFont typeface="Arial" panose="020B0604020202020204" pitchFamily="34" charset="0"/>
              <a:buChar char="•"/>
              <a:defRPr/>
            </a:pPr>
            <a:r>
              <a:rPr lang="en-US" altLang="zh-TW" sz="2133" dirty="0"/>
              <a:t>If ”2</a:t>
            </a:r>
            <a:r>
              <a:rPr lang="en-US" altLang="zh-TW" sz="2133" baseline="30000" dirty="0"/>
              <a:t>nd</a:t>
            </a:r>
            <a:r>
              <a:rPr lang="en-US" altLang="zh-TW" sz="2133" dirty="0"/>
              <a:t> Approver” option picked, open ”2</a:t>
            </a:r>
            <a:r>
              <a:rPr lang="en-US" altLang="zh-TW" sz="2133" baseline="30000" dirty="0"/>
              <a:t>nd</a:t>
            </a:r>
            <a:r>
              <a:rPr lang="en-US" altLang="zh-TW" sz="2133" dirty="0"/>
              <a:t> Approver” Page</a:t>
            </a:r>
          </a:p>
          <a:p>
            <a:pPr marL="990620" lvl="1" indent="-380990">
              <a:buFont typeface="Arial" panose="020B0604020202020204" pitchFamily="34" charset="0"/>
              <a:buChar char="•"/>
              <a:defRPr/>
            </a:pPr>
            <a:endParaRPr lang="en-US" altLang="zh-TW" sz="2133" dirty="0"/>
          </a:p>
        </p:txBody>
      </p:sp>
    </p:spTree>
    <p:extLst>
      <p:ext uri="{BB962C8B-B14F-4D97-AF65-F5344CB8AC3E}">
        <p14:creationId xmlns:p14="http://schemas.microsoft.com/office/powerpoint/2010/main" val="3761011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CBEB7-E0D1-1241-8D09-A53B13222AF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If you are ”Customer”</a:t>
            </a:r>
          </a:p>
        </p:txBody>
      </p:sp>
    </p:spTree>
    <p:extLst>
      <p:ext uri="{BB962C8B-B14F-4D97-AF65-F5344CB8AC3E}">
        <p14:creationId xmlns:p14="http://schemas.microsoft.com/office/powerpoint/2010/main" val="12442804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DDF0BD1-C2A5-324D-9C29-3512487514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588" cy="301587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55D8B1D-9A70-2248-BF22-117FBC4B33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765800"/>
            <a:ext cx="9476509" cy="10922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4A83614-E81F-7341-8AC5-ADB9F70C7B5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753" t="39499" r="4854" b="34568"/>
          <a:stretch/>
        </p:blipFill>
        <p:spPr>
          <a:xfrm>
            <a:off x="7445828" y="5765800"/>
            <a:ext cx="2280063" cy="6689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5D3D4B9-1824-EF43-8E50-AA661C8A8B2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753" t="39499" r="4854" b="34568"/>
          <a:stretch/>
        </p:blipFill>
        <p:spPr>
          <a:xfrm>
            <a:off x="9725891" y="5765800"/>
            <a:ext cx="2280063" cy="66894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5F738FD-336A-7B4C-9A9E-21C339789B72}"/>
              </a:ext>
            </a:extLst>
          </p:cNvPr>
          <p:cNvSpPr txBox="1"/>
          <p:nvPr/>
        </p:nvSpPr>
        <p:spPr>
          <a:xfrm>
            <a:off x="7635834" y="5839187"/>
            <a:ext cx="18406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OK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2752C7-45E7-3E45-9D92-13C16D1B7A84}"/>
              </a:ext>
            </a:extLst>
          </p:cNvPr>
          <p:cNvSpPr txBox="1"/>
          <p:nvPr/>
        </p:nvSpPr>
        <p:spPr>
          <a:xfrm>
            <a:off x="9915897" y="5849380"/>
            <a:ext cx="18406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Cancel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ADB9C51-5752-B24D-8454-B7042B313763}"/>
              </a:ext>
            </a:extLst>
          </p:cNvPr>
          <p:cNvSpPr/>
          <p:nvPr/>
        </p:nvSpPr>
        <p:spPr>
          <a:xfrm>
            <a:off x="778302" y="3513673"/>
            <a:ext cx="3796809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GB" sz="5400" b="1" cap="none" spc="0" dirty="0">
                <a:ln/>
                <a:solidFill>
                  <a:schemeClr val="accent3"/>
                </a:solidFill>
                <a:effectLst/>
              </a:rPr>
              <a:t>Registration </a:t>
            </a:r>
          </a:p>
          <a:p>
            <a:pPr algn="ctr"/>
            <a:r>
              <a:rPr lang="en-GB" sz="5400" b="1" cap="none" spc="0" dirty="0">
                <a:ln/>
                <a:solidFill>
                  <a:schemeClr val="accent3"/>
                </a:solidFill>
                <a:effectLst/>
              </a:rPr>
              <a:t>Request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DE8305F-7422-4043-8B04-D78A70EE95F7}"/>
              </a:ext>
            </a:extLst>
          </p:cNvPr>
          <p:cNvSpPr txBox="1"/>
          <p:nvPr/>
        </p:nvSpPr>
        <p:spPr>
          <a:xfrm>
            <a:off x="5431776" y="3198167"/>
            <a:ext cx="2497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Requestor Name :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7FA0988-D316-FD41-889E-7D53FFD039C0}"/>
              </a:ext>
            </a:extLst>
          </p:cNvPr>
          <p:cNvSpPr txBox="1"/>
          <p:nvPr/>
        </p:nvSpPr>
        <p:spPr>
          <a:xfrm>
            <a:off x="5431776" y="3696860"/>
            <a:ext cx="2072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Request Date :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49F4E47-6B14-854B-BB60-40EE4033749C}"/>
              </a:ext>
            </a:extLst>
          </p:cNvPr>
          <p:cNvSpPr txBox="1"/>
          <p:nvPr/>
        </p:nvSpPr>
        <p:spPr>
          <a:xfrm>
            <a:off x="5431776" y="4195553"/>
            <a:ext cx="13110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Reason :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33382E7-0E70-C448-AA61-AF136A1AF3E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9101" b="24586"/>
          <a:stretch/>
        </p:blipFill>
        <p:spPr>
          <a:xfrm>
            <a:off x="7914916" y="3198167"/>
            <a:ext cx="3164761" cy="57877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91362D4-BF0D-BA4E-8EA7-7674BC8070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76433" y="3307263"/>
            <a:ext cx="514423" cy="288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803B226-7E42-254F-B201-9B06A44813B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9101" b="24586"/>
          <a:stretch/>
        </p:blipFill>
        <p:spPr>
          <a:xfrm>
            <a:off x="7928934" y="4157632"/>
            <a:ext cx="3164761" cy="191065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DF844B4-04F7-C74A-BA38-0113EAB15C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06643" y="4560416"/>
            <a:ext cx="760265" cy="91231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8D26108-9389-374F-B459-F25FB991122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9101" b="24586"/>
          <a:stretch/>
        </p:blipFill>
        <p:spPr>
          <a:xfrm>
            <a:off x="7928935" y="3716740"/>
            <a:ext cx="2604478" cy="57877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307F06B-8561-EF45-950A-0808CB4437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90451" y="3825836"/>
            <a:ext cx="514423" cy="2880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56279F1-4003-2243-93A7-2A0BED2C3E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35089" y="3728398"/>
            <a:ext cx="461665" cy="461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5475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8DF8D-583D-C84F-8842-EC85DF1841C8}"/>
              </a:ext>
            </a:extLst>
          </p:cNvPr>
          <p:cNvSpPr txBox="1">
            <a:spLocks/>
          </p:cNvSpPr>
          <p:nvPr/>
        </p:nvSpPr>
        <p:spPr>
          <a:xfrm>
            <a:off x="203993" y="122683"/>
            <a:ext cx="11773647" cy="523052"/>
          </a:xfrm>
          <a:prstGeom prst="rect">
            <a:avLst/>
          </a:prstGeom>
        </p:spPr>
        <p:txBody>
          <a:bodyPr vert="horz" lIns="0" tIns="60945" rIns="0" bIns="0" rtlCol="0" anchor="b">
            <a:noAutofit/>
          </a:bodyPr>
          <a:lstStyle>
            <a:lvl1pPr algn="l" defTabSz="914400" rtl="0" eaLnBrk="1" latinLnBrk="0" hangingPunct="1">
              <a:lnSpc>
                <a:spcPts val="2500"/>
              </a:lnSpc>
              <a:spcBef>
                <a:spcPct val="0"/>
              </a:spcBef>
              <a:buNone/>
              <a:defRPr sz="2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2667" b="1" dirty="0">
                <a:solidFill>
                  <a:srgbClr val="083B7E"/>
                </a:solidFill>
                <a:latin typeface="Century Gothic"/>
                <a:cs typeface="Century Gothic"/>
              </a:rPr>
              <a:t>Button Action – Registration Request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54F64F2-CCC3-E645-B880-14C42FE570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1847" y="1468333"/>
            <a:ext cx="475200" cy="47520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21FAE9E-9AD5-1C4D-B582-4D8BEA0EEBE7}"/>
              </a:ext>
            </a:extLst>
          </p:cNvPr>
          <p:cNvCxnSpPr>
            <a:cxnSpLocks noChangeAspect="1"/>
          </p:cNvCxnSpPr>
          <p:nvPr/>
        </p:nvCxnSpPr>
        <p:spPr bwMode="auto">
          <a:xfrm flipH="1">
            <a:off x="13146533" y="2727962"/>
            <a:ext cx="1" cy="2740349"/>
          </a:xfrm>
          <a:prstGeom prst="line">
            <a:avLst/>
          </a:prstGeom>
          <a:ln w="2540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FAC58F5-5DF8-C841-B8F7-B2F85C37D2BC}"/>
              </a:ext>
            </a:extLst>
          </p:cNvPr>
          <p:cNvSpPr txBox="1">
            <a:spLocks noChangeAspect="1"/>
          </p:cNvSpPr>
          <p:nvPr/>
        </p:nvSpPr>
        <p:spPr>
          <a:xfrm>
            <a:off x="14964552" y="2127638"/>
            <a:ext cx="626524" cy="75215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7733" tIns="67733" rIns="67733" bIns="67733" numCol="1" spcCol="38100" rtlCol="0" anchor="ctr">
            <a:spAutoFit/>
          </a:bodyPr>
          <a:lstStyle/>
          <a:p>
            <a:pPr defTabSz="1092173" hangingPunct="0"/>
            <a:r>
              <a:rPr lang="en-US" sz="1333" dirty="0">
                <a:latin typeface="Calibri" panose="020F0502020204030204" pitchFamily="34" charset="0"/>
                <a:cs typeface="Calibri" panose="020F0502020204030204" pitchFamily="34" charset="0"/>
              </a:rPr>
              <a:t>Mule Anypoint</a:t>
            </a:r>
            <a:endParaRPr lang="en-US" sz="1333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  <a:sym typeface="Gill Sans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83F59D4-277A-C244-9369-7CA4A7084453}"/>
              </a:ext>
            </a:extLst>
          </p:cNvPr>
          <p:cNvCxnSpPr>
            <a:cxnSpLocks noChangeAspect="1"/>
          </p:cNvCxnSpPr>
          <p:nvPr/>
        </p:nvCxnSpPr>
        <p:spPr bwMode="auto">
          <a:xfrm>
            <a:off x="13174449" y="4330631"/>
            <a:ext cx="1231200" cy="1960"/>
          </a:xfrm>
          <a:prstGeom prst="straightConnector1">
            <a:avLst/>
          </a:prstGeom>
          <a:ln w="50800">
            <a:solidFill>
              <a:srgbClr val="00AD93"/>
            </a:solidFill>
            <a:headEnd type="none"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D86C25AF-ECBD-F146-8AB7-9A9593A6C589}"/>
              </a:ext>
            </a:extLst>
          </p:cNvPr>
          <p:cNvSpPr txBox="1">
            <a:spLocks noChangeAspect="1"/>
          </p:cNvSpPr>
          <p:nvPr/>
        </p:nvSpPr>
        <p:spPr>
          <a:xfrm>
            <a:off x="13422753" y="3361703"/>
            <a:ext cx="945461" cy="11623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7733" tIns="67733" rIns="67733" bIns="67733" numCol="1" spcCol="38100" rtlCol="0" anchor="ctr">
            <a:spAutoFit/>
          </a:bodyPr>
          <a:lstStyle/>
          <a:p>
            <a:pPr defTabSz="1092173" hangingPunct="0"/>
            <a:r>
              <a:rPr lang="en-US" sz="1333" dirty="0">
                <a:solidFill>
                  <a:srgbClr val="0091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Subscribe Message from “Registration” Queue</a:t>
            </a:r>
            <a:endParaRPr lang="en-US" sz="1333" dirty="0">
              <a:solidFill>
                <a:srgbClr val="009193"/>
              </a:solidFill>
              <a:latin typeface="Calibri" panose="020F0502020204030204" pitchFamily="34" charset="0"/>
              <a:cs typeface="Calibri" panose="020F0502020204030204" pitchFamily="34" charset="0"/>
              <a:sym typeface="Gill Sans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B1B1BA8-305E-6F4D-A114-93293BC86D5A}"/>
              </a:ext>
            </a:extLst>
          </p:cNvPr>
          <p:cNvCxnSpPr>
            <a:cxnSpLocks noChangeAspect="1"/>
          </p:cNvCxnSpPr>
          <p:nvPr/>
        </p:nvCxnSpPr>
        <p:spPr bwMode="auto">
          <a:xfrm>
            <a:off x="13164935" y="3653197"/>
            <a:ext cx="1231200" cy="1960"/>
          </a:xfrm>
          <a:prstGeom prst="straightConnector1">
            <a:avLst/>
          </a:prstGeom>
          <a:ln w="50800">
            <a:solidFill>
              <a:srgbClr val="0070C0"/>
            </a:solidFill>
            <a:headEnd type="triangl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09A8D086-54A0-8741-887F-DAB427DD92D9}"/>
              </a:ext>
            </a:extLst>
          </p:cNvPr>
          <p:cNvSpPr txBox="1">
            <a:spLocks noChangeAspect="1"/>
          </p:cNvSpPr>
          <p:nvPr/>
        </p:nvSpPr>
        <p:spPr>
          <a:xfrm>
            <a:off x="13579673" y="2587277"/>
            <a:ext cx="878779" cy="136751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7733" tIns="67733" rIns="67733" bIns="67733" numCol="1" spcCol="38100" rtlCol="0" anchor="ctr">
            <a:spAutoFit/>
          </a:bodyPr>
          <a:lstStyle/>
          <a:p>
            <a:pPr defTabSz="1092173" hangingPunct="0"/>
            <a:r>
              <a:rPr lang="en-US" sz="1333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Publish Message to “Registration” Queue</a:t>
            </a:r>
            <a:endParaRPr lang="en-US" sz="1333"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  <a:sym typeface="Gill Sans"/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86640E1-94B1-F544-9BC9-B0F2168544EA}"/>
              </a:ext>
            </a:extLst>
          </p:cNvPr>
          <p:cNvCxnSpPr>
            <a:cxnSpLocks noChangeAspect="1"/>
          </p:cNvCxnSpPr>
          <p:nvPr/>
        </p:nvCxnSpPr>
        <p:spPr bwMode="auto">
          <a:xfrm flipH="1">
            <a:off x="15627335" y="2727962"/>
            <a:ext cx="1" cy="2740349"/>
          </a:xfrm>
          <a:prstGeom prst="line">
            <a:avLst/>
          </a:prstGeom>
          <a:ln w="2540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5" name="文字方塊 6">
            <a:extLst>
              <a:ext uri="{FF2B5EF4-FFF2-40B4-BE49-F238E27FC236}">
                <a16:creationId xmlns:a16="http://schemas.microsoft.com/office/drawing/2014/main" id="{3438ED9F-F476-394C-880B-6D0079551B1B}"/>
              </a:ext>
            </a:extLst>
          </p:cNvPr>
          <p:cNvSpPr txBox="1"/>
          <p:nvPr/>
        </p:nvSpPr>
        <p:spPr>
          <a:xfrm>
            <a:off x="317986" y="1012694"/>
            <a:ext cx="11366808" cy="23899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80990" indent="-380990">
              <a:buFont typeface="Arial" panose="020B0604020202020204" pitchFamily="34" charset="0"/>
              <a:buChar char="•"/>
              <a:defRPr/>
            </a:pPr>
            <a:r>
              <a:rPr lang="en-US" altLang="zh-TW" sz="2133" dirty="0"/>
              <a:t>OK</a:t>
            </a:r>
          </a:p>
          <a:p>
            <a:pPr marL="990620" lvl="1" indent="-380990">
              <a:buFont typeface="Arial" panose="020B0604020202020204" pitchFamily="34" charset="0"/>
              <a:buChar char="•"/>
              <a:defRPr/>
            </a:pPr>
            <a:r>
              <a:rPr lang="en-US" altLang="zh-TW" sz="2133" dirty="0"/>
              <a:t>API will Publish a message into “</a:t>
            </a:r>
            <a:r>
              <a:rPr lang="en-US" altLang="zh-TW" sz="2133" dirty="0" err="1"/>
              <a:t>Reg_Request</a:t>
            </a:r>
            <a:r>
              <a:rPr lang="en-US" altLang="zh-TW" sz="2133" dirty="0"/>
              <a:t>” Queue with fields including Requestor Name , Request Date, Request Comment</a:t>
            </a:r>
          </a:p>
          <a:p>
            <a:pPr marL="990620" lvl="1" indent="-380990">
              <a:buFont typeface="Arial" panose="020B0604020202020204" pitchFamily="34" charset="0"/>
              <a:buChar char="•"/>
              <a:defRPr/>
            </a:pPr>
            <a:endParaRPr lang="en-US" altLang="zh-TW" sz="2133" dirty="0"/>
          </a:p>
          <a:p>
            <a:pPr marL="380990" indent="-380990">
              <a:buFont typeface="Arial" panose="020B0604020202020204" pitchFamily="34" charset="0"/>
              <a:buChar char="•"/>
              <a:defRPr/>
            </a:pPr>
            <a:r>
              <a:rPr lang="en-US" altLang="zh-TW" sz="2133" dirty="0"/>
              <a:t>Cancel</a:t>
            </a:r>
          </a:p>
          <a:p>
            <a:pPr marL="990620" lvl="1" indent="-380990">
              <a:buFont typeface="Arial" panose="020B0604020202020204" pitchFamily="34" charset="0"/>
              <a:buChar char="•"/>
              <a:defRPr/>
            </a:pPr>
            <a:r>
              <a:rPr lang="en-US" altLang="zh-TW" sz="2133" dirty="0"/>
              <a:t>Just quite the application</a:t>
            </a:r>
            <a:endParaRPr lang="zh-TW" altLang="en-US" sz="2133" dirty="0"/>
          </a:p>
          <a:p>
            <a:pPr>
              <a:defRPr/>
            </a:pPr>
            <a:endParaRPr lang="en-US" altLang="zh-TW" sz="2133" dirty="0"/>
          </a:p>
        </p:txBody>
      </p:sp>
    </p:spTree>
    <p:extLst>
      <p:ext uri="{BB962C8B-B14F-4D97-AF65-F5344CB8AC3E}">
        <p14:creationId xmlns:p14="http://schemas.microsoft.com/office/powerpoint/2010/main" val="7579965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CBEB7-E0D1-1241-8D09-A53B13222AF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If you are ”1</a:t>
            </a:r>
            <a:r>
              <a:rPr lang="en-US" baseline="30000" dirty="0"/>
              <a:t>st</a:t>
            </a:r>
            <a:r>
              <a:rPr lang="en-US" dirty="0"/>
              <a:t> Approver”</a:t>
            </a:r>
          </a:p>
        </p:txBody>
      </p:sp>
    </p:spTree>
    <p:extLst>
      <p:ext uri="{BB962C8B-B14F-4D97-AF65-F5344CB8AC3E}">
        <p14:creationId xmlns:p14="http://schemas.microsoft.com/office/powerpoint/2010/main" val="38861786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DDF0BD1-C2A5-324D-9C29-3512487514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588" cy="301587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55D8B1D-9A70-2248-BF22-117FBC4B33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765800"/>
            <a:ext cx="9476509" cy="10922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4A83614-E81F-7341-8AC5-ADB9F70C7B5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753" t="39499" r="4854" b="34568"/>
          <a:stretch/>
        </p:blipFill>
        <p:spPr>
          <a:xfrm>
            <a:off x="5050901" y="6110993"/>
            <a:ext cx="2280063" cy="6689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5D3D4B9-1824-EF43-8E50-AA661C8A8B2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753" t="39499" r="4854" b="34568"/>
          <a:stretch/>
        </p:blipFill>
        <p:spPr>
          <a:xfrm>
            <a:off x="7330964" y="6110993"/>
            <a:ext cx="2280063" cy="66894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5F738FD-336A-7B4C-9A9E-21C339789B72}"/>
              </a:ext>
            </a:extLst>
          </p:cNvPr>
          <p:cNvSpPr txBox="1"/>
          <p:nvPr/>
        </p:nvSpPr>
        <p:spPr>
          <a:xfrm>
            <a:off x="5240907" y="6184380"/>
            <a:ext cx="18406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Approve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2752C7-45E7-3E45-9D92-13C16D1B7A84}"/>
              </a:ext>
            </a:extLst>
          </p:cNvPr>
          <p:cNvSpPr txBox="1"/>
          <p:nvPr/>
        </p:nvSpPr>
        <p:spPr>
          <a:xfrm>
            <a:off x="7520970" y="6194573"/>
            <a:ext cx="18406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Reject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ADB9C51-5752-B24D-8454-B7042B313763}"/>
              </a:ext>
            </a:extLst>
          </p:cNvPr>
          <p:cNvSpPr/>
          <p:nvPr/>
        </p:nvSpPr>
        <p:spPr>
          <a:xfrm>
            <a:off x="288919" y="3199570"/>
            <a:ext cx="426321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GB" sz="5400" b="1" cap="none" spc="0" dirty="0">
                <a:ln/>
                <a:solidFill>
                  <a:schemeClr val="accent3"/>
                </a:solidFill>
                <a:effectLst/>
              </a:rPr>
              <a:t>First Approver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DE8305F-7422-4043-8B04-D78A70EE95F7}"/>
              </a:ext>
            </a:extLst>
          </p:cNvPr>
          <p:cNvSpPr txBox="1"/>
          <p:nvPr/>
        </p:nvSpPr>
        <p:spPr>
          <a:xfrm>
            <a:off x="5431776" y="3198167"/>
            <a:ext cx="2497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Requestor Name :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7FA0988-D316-FD41-889E-7D53FFD039C0}"/>
              </a:ext>
            </a:extLst>
          </p:cNvPr>
          <p:cNvSpPr txBox="1"/>
          <p:nvPr/>
        </p:nvSpPr>
        <p:spPr>
          <a:xfrm>
            <a:off x="5431776" y="3661235"/>
            <a:ext cx="2072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Request Date :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49F4E47-6B14-854B-BB60-40EE4033749C}"/>
              </a:ext>
            </a:extLst>
          </p:cNvPr>
          <p:cNvSpPr txBox="1"/>
          <p:nvPr/>
        </p:nvSpPr>
        <p:spPr>
          <a:xfrm>
            <a:off x="471181" y="4075484"/>
            <a:ext cx="23921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Request Reason :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33382E7-0E70-C448-AA61-AF136A1AF3E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9101" b="24586"/>
          <a:stretch/>
        </p:blipFill>
        <p:spPr>
          <a:xfrm>
            <a:off x="7914916" y="3198167"/>
            <a:ext cx="3164761" cy="57877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803B226-7E42-254F-B201-9B06A44813B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4457" b="31354"/>
          <a:stretch/>
        </p:blipFill>
        <p:spPr>
          <a:xfrm>
            <a:off x="541567" y="4498290"/>
            <a:ext cx="3160800" cy="161347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8D26108-9389-374F-B459-F25FB991122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9101" b="24586"/>
          <a:stretch/>
        </p:blipFill>
        <p:spPr>
          <a:xfrm>
            <a:off x="7928935" y="3657365"/>
            <a:ext cx="2604478" cy="57877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2A1B873-7D17-0D45-BE89-823B954E5FA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753" t="39499" r="4854" b="34568"/>
          <a:stretch/>
        </p:blipFill>
        <p:spPr>
          <a:xfrm>
            <a:off x="1278436" y="6136189"/>
            <a:ext cx="2280063" cy="66894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B99D9C6F-8402-8141-B279-7850C9C5B5FE}"/>
              </a:ext>
            </a:extLst>
          </p:cNvPr>
          <p:cNvSpPr txBox="1"/>
          <p:nvPr/>
        </p:nvSpPr>
        <p:spPr>
          <a:xfrm>
            <a:off x="1468442" y="6209576"/>
            <a:ext cx="18406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Get Next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31C6C73-EE24-3448-A617-5E57E291B3AF}"/>
              </a:ext>
            </a:extLst>
          </p:cNvPr>
          <p:cNvSpPr txBox="1"/>
          <p:nvPr/>
        </p:nvSpPr>
        <p:spPr>
          <a:xfrm>
            <a:off x="4193547" y="4075484"/>
            <a:ext cx="31693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Approver Comment :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B5823FE-C060-FE49-ACD0-C740D6FB2234}"/>
              </a:ext>
            </a:extLst>
          </p:cNvPr>
          <p:cNvSpPr/>
          <p:nvPr/>
        </p:nvSpPr>
        <p:spPr>
          <a:xfrm>
            <a:off x="661959" y="4601436"/>
            <a:ext cx="2920290" cy="126081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858EA12-63F3-1E4D-8C3C-0C37EB1CE568}"/>
              </a:ext>
            </a:extLst>
          </p:cNvPr>
          <p:cNvSpPr/>
          <p:nvPr/>
        </p:nvSpPr>
        <p:spPr>
          <a:xfrm>
            <a:off x="8010450" y="3762885"/>
            <a:ext cx="2476800" cy="295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E6D3C85-A293-F54B-8BF8-BE189AFEBB0E}"/>
              </a:ext>
            </a:extLst>
          </p:cNvPr>
          <p:cNvSpPr/>
          <p:nvPr/>
        </p:nvSpPr>
        <p:spPr>
          <a:xfrm>
            <a:off x="8010450" y="3302100"/>
            <a:ext cx="3025080" cy="291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EEB8DBB4-3111-F64B-BF37-5A656E6CE6D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4457" b="31354"/>
          <a:stretch/>
        </p:blipFill>
        <p:spPr>
          <a:xfrm>
            <a:off x="4222095" y="4495995"/>
            <a:ext cx="3160800" cy="1613473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646EAA85-59B4-D14A-AE03-C732A1CEBE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76268" y="4695315"/>
            <a:ext cx="760265" cy="1068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6654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Custom 1">
      <a:dk1>
        <a:srgbClr val="868686"/>
      </a:dk1>
      <a:lt1>
        <a:sysClr val="window" lastClr="FFFFFF"/>
      </a:lt1>
      <a:dk2>
        <a:srgbClr val="083B7E"/>
      </a:dk2>
      <a:lt2>
        <a:srgbClr val="EEECE1"/>
      </a:lt2>
      <a:accent1>
        <a:srgbClr val="2D83CA"/>
      </a:accent1>
      <a:accent2>
        <a:srgbClr val="2D99EE"/>
      </a:accent2>
      <a:accent3>
        <a:srgbClr val="5BA1E0"/>
      </a:accent3>
      <a:accent4>
        <a:srgbClr val="868686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59364</TotalTime>
  <Words>463</Words>
  <Application>Microsoft Macintosh PowerPoint</Application>
  <PresentationFormat>Custom</PresentationFormat>
  <Paragraphs>92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Century Gothic</vt:lpstr>
      <vt:lpstr>Office 佈景主題</vt:lpstr>
      <vt:lpstr>PowerPoint Presentation</vt:lpstr>
      <vt:lpstr>Home Page for Customer Registration Process</vt:lpstr>
      <vt:lpstr>PowerPoint Presentation</vt:lpstr>
      <vt:lpstr>PowerPoint Presentation</vt:lpstr>
      <vt:lpstr>If you are ”Customer”</vt:lpstr>
      <vt:lpstr>PowerPoint Presentation</vt:lpstr>
      <vt:lpstr>PowerPoint Presentation</vt:lpstr>
      <vt:lpstr>If you are ”1st Approver”</vt:lpstr>
      <vt:lpstr>PowerPoint Presentation</vt:lpstr>
      <vt:lpstr>PowerPoint Presentation</vt:lpstr>
      <vt:lpstr>If you are ”2st Approver”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Darwen Lai</dc:creator>
  <cp:lastModifiedBy>Clarence Ching</cp:lastModifiedBy>
  <cp:revision>1528</cp:revision>
  <dcterms:created xsi:type="dcterms:W3CDTF">2014-11-25T02:18:45Z</dcterms:created>
  <dcterms:modified xsi:type="dcterms:W3CDTF">2019-10-02T06:23:03Z</dcterms:modified>
</cp:coreProperties>
</file>